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338" r:id="rId3"/>
    <p:sldId id="339" r:id="rId4"/>
    <p:sldId id="341" r:id="rId5"/>
    <p:sldId id="340" r:id="rId6"/>
    <p:sldId id="343" r:id="rId7"/>
    <p:sldId id="344" r:id="rId8"/>
    <p:sldId id="345" r:id="rId9"/>
    <p:sldId id="346" r:id="rId10"/>
    <p:sldId id="390" r:id="rId11"/>
    <p:sldId id="357" r:id="rId12"/>
    <p:sldId id="358" r:id="rId13"/>
    <p:sldId id="359" r:id="rId14"/>
    <p:sldId id="391" r:id="rId15"/>
    <p:sldId id="361" r:id="rId16"/>
    <p:sldId id="363" r:id="rId17"/>
    <p:sldId id="395" r:id="rId18"/>
    <p:sldId id="364" r:id="rId19"/>
    <p:sldId id="389" r:id="rId20"/>
    <p:sldId id="365" r:id="rId21"/>
    <p:sldId id="366" r:id="rId22"/>
    <p:sldId id="400" r:id="rId23"/>
    <p:sldId id="398" r:id="rId24"/>
    <p:sldId id="373" r:id="rId25"/>
    <p:sldId id="396" r:id="rId26"/>
    <p:sldId id="392" r:id="rId27"/>
    <p:sldId id="397" r:id="rId28"/>
    <p:sldId id="279" r:id="rId29"/>
    <p:sldId id="399" r:id="rId30"/>
    <p:sldId id="401" r:id="rId31"/>
  </p:sldIdLst>
  <p:sldSz cx="9906000" cy="6858000" type="A4"/>
  <p:notesSz cx="6797675" cy="9926638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000DC"/>
    <a:srgbClr val="0000CC"/>
    <a:srgbClr val="FFCCCC"/>
    <a:srgbClr val="0000FF"/>
    <a:srgbClr val="2C6F90"/>
    <a:srgbClr val="2E5C8E"/>
    <a:srgbClr val="316F8B"/>
    <a:srgbClr val="99FF99"/>
    <a:srgbClr val="CC99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9" autoAdjust="0"/>
    <p:restoredTop sz="69444" autoAdjust="0"/>
  </p:normalViewPr>
  <p:slideViewPr>
    <p:cSldViewPr>
      <p:cViewPr varScale="1">
        <p:scale>
          <a:sx n="61" d="100"/>
          <a:sy n="61" d="100"/>
        </p:scale>
        <p:origin x="-708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60" y="242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B3ECEE-0D21-4F07-BB2D-93D9E09592DF}" type="datetimeFigureOut">
              <a:rPr lang="zh-CN" altLang="en-US" smtClean="0"/>
              <a:pPr/>
              <a:t>2010/1/6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AB24B0-ABFA-48A2-B98F-612E1EF5F55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32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1200" y="744538"/>
            <a:ext cx="537527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D2E79F43-6908-4B1A-A9AD-43D028E4EDC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D3055D-2CDD-4FE8-98A6-3E339D7C8628}" type="slidenum">
              <a:rPr lang="en-US" altLang="zh-CN" smtClean="0">
                <a:latin typeface="Arial" pitchFamily="34" charset="0"/>
              </a:rPr>
              <a:pPr/>
              <a:t>1</a:t>
            </a:fld>
            <a:endParaRPr lang="en-US" altLang="zh-CN" smtClean="0">
              <a:latin typeface="Arial" pitchFamily="34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1200" y="744538"/>
            <a:ext cx="5375275" cy="3722687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CN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D6D666-A3B0-40A6-A599-476963B1117E}" type="slidenum">
              <a:rPr lang="en-US" altLang="zh-CN"/>
              <a:pPr/>
              <a:t>2</a:t>
            </a:fld>
            <a:endParaRPr lang="en-US" altLang="zh-CN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1200" y="744538"/>
            <a:ext cx="5375275" cy="3722687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lvl="1" eaLnBrk="1" hangingPunct="1"/>
            <a:r>
              <a:rPr lang="en-US" altLang="zh-CN" sz="2400" dirty="0" smtClean="0"/>
              <a:t>degree distribution,</a:t>
            </a:r>
            <a:r>
              <a:rPr lang="en-US" altLang="zh-CN" sz="2400" baseline="0" dirty="0" smtClean="0"/>
              <a:t> d</a:t>
            </a:r>
            <a:r>
              <a:rPr lang="en-US" altLang="zh-CN" sz="2400" dirty="0" smtClean="0"/>
              <a:t>iameter, community, etc.</a:t>
            </a:r>
            <a:endParaRPr lang="zh-CN" altLang="en-US" sz="2400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AAC0DA-CD47-4445-BEB2-83F30F9DE448}" type="slidenum">
              <a:rPr lang="en-US" altLang="zh-CN"/>
              <a:pPr/>
              <a:t>3</a:t>
            </a:fld>
            <a:endParaRPr lang="en-US" altLang="zh-CN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1200" y="744538"/>
            <a:ext cx="5375275" cy="3722687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CN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D4D7DF-780D-451F-9FB2-D69B10C3EEF0}" type="slidenum">
              <a:rPr lang="en-US" altLang="zh-CN"/>
              <a:pPr/>
              <a:t>4</a:t>
            </a:fld>
            <a:endParaRPr lang="en-US" altLang="zh-CN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1200" y="744538"/>
            <a:ext cx="5375275" cy="3722687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44104C-195F-45D5-8D37-FA4A12499784}" type="slidenum">
              <a:rPr lang="en-US" altLang="zh-CN"/>
              <a:pPr/>
              <a:t>5</a:t>
            </a:fld>
            <a:endParaRPr lang="en-US" altLang="zh-CN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1200" y="744538"/>
            <a:ext cx="5375275" cy="3722687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7D1DC5-5135-4074-9C41-F214DCE924EF}" type="slidenum">
              <a:rPr lang="en-US" altLang="zh-CN"/>
              <a:pPr/>
              <a:t>7</a:t>
            </a:fld>
            <a:endParaRPr lang="en-US" altLang="zh-CN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1200" y="744538"/>
            <a:ext cx="5375275" cy="3722687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800" kern="1200" dirty="0" smtClean="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rPr>
              <a:t>where cohesive </a:t>
            </a:r>
            <a:r>
              <a:rPr lang="en-US" sz="800" kern="1200" dirty="0" err="1" smtClean="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rPr>
              <a:t>subgraphs</a:t>
            </a:r>
            <a:r>
              <a:rPr lang="en-US" sz="800" kern="1200" dirty="0" smtClean="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rPr>
              <a:t> are defined as “subsets of actors among whom there are relatively strong, direct, intense, frequent, or positive ties</a:t>
            </a:r>
            <a:endParaRPr lang="en-US" altLang="zh-CN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EBD1F1-20DC-45CA-B8BB-EFE26A7CC168}" type="slidenum">
              <a:rPr lang="en-US" altLang="zh-CN"/>
              <a:pPr/>
              <a:t>8</a:t>
            </a:fld>
            <a:endParaRPr lang="en-US" altLang="zh-CN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1200" y="744538"/>
            <a:ext cx="5375275" cy="3722687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zh-CN" altLang="en-US" dirty="0" smtClean="0"/>
              <a:t>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目标函数</a:t>
            </a:r>
            <a:r>
              <a:rPr lang="en-US" altLang="zh-CN" dirty="0" smtClean="0"/>
              <a:t>P</a:t>
            </a:r>
            <a:r>
              <a:rPr lang="zh-CN" altLang="en-US" dirty="0" smtClean="0"/>
              <a:t>描述了隐变量</a:t>
            </a:r>
            <a:r>
              <a:rPr lang="en-US" altLang="zh-CN" dirty="0" err="1" smtClean="0"/>
              <a:t>y_i</a:t>
            </a:r>
            <a:r>
              <a:rPr lang="zh-CN" altLang="en-US" dirty="0" smtClean="0"/>
              <a:t>取任意一组值时的联合概率分布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3C223E-CCB7-4870-8182-220EE686AE89}" type="slidenum">
              <a:rPr lang="en-US" altLang="zh-CN" smtClean="0"/>
              <a:pPr>
                <a:defRPr/>
              </a:pPr>
              <a:t>11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DA4BED-D051-4330-B872-850F9BB32C70}" type="slidenum">
              <a:rPr lang="en-US" altLang="zh-CN" smtClean="0">
                <a:ea typeface="宋体" charset="-122"/>
              </a:rPr>
              <a:pPr/>
              <a:t>12</a:t>
            </a:fld>
            <a:endParaRPr lang="en-US" altLang="zh-CN" smtClean="0">
              <a:ea typeface="宋体" charset="-122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673345-073C-4978-9F8E-9D3210D98227}" type="slidenum">
              <a:rPr lang="en-US" altLang="zh-CN" smtClean="0">
                <a:ea typeface="宋体" charset="-122"/>
              </a:rPr>
              <a:pPr/>
              <a:t>13</a:t>
            </a:fld>
            <a:endParaRPr lang="en-US" altLang="zh-CN" smtClean="0">
              <a:ea typeface="宋体" charset="-122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E4576B-7E5B-45D6-96CB-461B09BAD6EF}" type="slidenum">
              <a:rPr lang="en-US" altLang="zh-CN" smtClean="0">
                <a:ea typeface="宋体" charset="-122"/>
              </a:rPr>
              <a:pPr/>
              <a:t>16</a:t>
            </a:fld>
            <a:endParaRPr lang="en-US" altLang="zh-CN" smtClean="0">
              <a:ea typeface="宋体" charset="-122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3C223E-CCB7-4870-8182-220EE686AE89}" type="slidenum">
              <a:rPr lang="en-US" altLang="zh-CN" smtClean="0"/>
              <a:pPr>
                <a:defRPr/>
              </a:pPr>
              <a:t>18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3C223E-CCB7-4870-8182-220EE686AE89}" type="slidenum">
              <a:rPr lang="en-US" altLang="zh-CN" smtClean="0"/>
              <a:pPr>
                <a:defRPr/>
              </a:pPr>
              <a:t>20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AAC0DA-CD47-4445-BEB2-83F30F9DE448}" type="slidenum">
              <a:rPr lang="en-US" altLang="zh-CN"/>
              <a:pPr/>
              <a:t>24</a:t>
            </a:fld>
            <a:endParaRPr lang="en-US" altLang="zh-CN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CN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D6D666-A3B0-40A6-A599-476963B1117E}" type="slidenum">
              <a:rPr lang="en-US" altLang="zh-CN"/>
              <a:pPr/>
              <a:t>29</a:t>
            </a:fld>
            <a:endParaRPr lang="en-US" altLang="zh-CN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1200" y="744538"/>
            <a:ext cx="5375275" cy="3722687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lvl="1" eaLnBrk="1" hangingPunct="1"/>
            <a:r>
              <a:rPr lang="en-US" altLang="zh-CN" sz="2400" dirty="0" smtClean="0"/>
              <a:t>degree distribution,</a:t>
            </a:r>
            <a:r>
              <a:rPr lang="en-US" altLang="zh-CN" sz="2400" baseline="0" dirty="0" smtClean="0"/>
              <a:t> d</a:t>
            </a:r>
            <a:r>
              <a:rPr lang="en-US" altLang="zh-CN" sz="2400" dirty="0" smtClean="0"/>
              <a:t>iameter, community, etc.</a:t>
            </a:r>
            <a:endParaRPr lang="zh-CN" altLang="en-US" sz="2400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8" descr="Picture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99239"/>
            <a:ext cx="99060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5"/>
          <p:cNvSpPr>
            <a:spLocks noChangeArrowheads="1"/>
          </p:cNvSpPr>
          <p:nvPr userDrawn="1"/>
        </p:nvSpPr>
        <p:spPr bwMode="auto">
          <a:xfrm>
            <a:off x="0" y="14"/>
            <a:ext cx="9906000" cy="360363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100000">
                <a:srgbClr val="99CCFF">
                  <a:gamma/>
                  <a:tint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Arial" charset="0"/>
            </a:endParaRPr>
          </a:p>
        </p:txBody>
      </p:sp>
      <p:pic>
        <p:nvPicPr>
          <p:cNvPr id="6" name="Picture 27" descr="Picture1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906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00029" y="6453188"/>
            <a:ext cx="1008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defTabSz="762000">
              <a:defRPr/>
            </a:pPr>
            <a:fld id="{E9A7D18B-0430-4727-A675-243742E22EAE}" type="slidenum">
              <a:rPr kumimoji="1" lang="en-US" altLang="ja-JP" sz="160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pPr defTabSz="762000">
                <a:defRPr/>
              </a:pPr>
              <a:t>‹#›</a:t>
            </a:fld>
            <a:endParaRPr kumimoji="1" lang="en-US" altLang="ja-JP" sz="1600">
              <a:solidFill>
                <a:schemeClr val="bg1"/>
              </a:solidFill>
              <a:latin typeface="Times New Roman" pitchFamily="18" charset="0"/>
              <a:ea typeface="MS PGothic" pitchFamily="34" charset="-128"/>
            </a:endParaRPr>
          </a:p>
        </p:txBody>
      </p:sp>
      <p:grpSp>
        <p:nvGrpSpPr>
          <p:cNvPr id="8" name="Group 13"/>
          <p:cNvGrpSpPr>
            <a:grpSpLocks/>
          </p:cNvGrpSpPr>
          <p:nvPr userDrawn="1"/>
        </p:nvGrpSpPr>
        <p:grpSpPr bwMode="auto">
          <a:xfrm>
            <a:off x="-39682" y="-26988"/>
            <a:ext cx="1443038" cy="995363"/>
            <a:chOff x="0" y="0"/>
            <a:chExt cx="5557" cy="4150"/>
          </a:xfrm>
        </p:grpSpPr>
        <p:pic>
          <p:nvPicPr>
            <p:cNvPr id="9" name="Picture 14" descr="リング_2_0924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 t="9818"/>
            <a:stretch>
              <a:fillRect/>
            </a:stretch>
          </p:blipFill>
          <p:spPr bwMode="auto">
            <a:xfrm>
              <a:off x="249" y="0"/>
              <a:ext cx="3991" cy="35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5" descr="リング_2_0924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332" y="122"/>
              <a:ext cx="1225" cy="1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16" descr="リング_2_0924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 l="15576"/>
            <a:stretch>
              <a:fillRect/>
            </a:stretch>
          </p:blipFill>
          <p:spPr bwMode="auto">
            <a:xfrm>
              <a:off x="0" y="1389"/>
              <a:ext cx="2336" cy="27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" name="Group 20"/>
          <p:cNvGrpSpPr>
            <a:grpSpLocks/>
          </p:cNvGrpSpPr>
          <p:nvPr userDrawn="1"/>
        </p:nvGrpSpPr>
        <p:grpSpPr bwMode="auto">
          <a:xfrm>
            <a:off x="-39682" y="-26988"/>
            <a:ext cx="1443038" cy="995363"/>
            <a:chOff x="0" y="0"/>
            <a:chExt cx="5557" cy="4150"/>
          </a:xfrm>
        </p:grpSpPr>
        <p:pic>
          <p:nvPicPr>
            <p:cNvPr id="13" name="Picture 21" descr="リング_2_0924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 t="9818"/>
            <a:stretch>
              <a:fillRect/>
            </a:stretch>
          </p:blipFill>
          <p:spPr bwMode="auto">
            <a:xfrm>
              <a:off x="249" y="0"/>
              <a:ext cx="3991" cy="35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22" descr="リング_2_0924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332" y="122"/>
              <a:ext cx="1225" cy="1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23" descr="リング_2_0924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 l="15576"/>
            <a:stretch>
              <a:fillRect/>
            </a:stretch>
          </p:blipFill>
          <p:spPr bwMode="auto">
            <a:xfrm>
              <a:off x="0" y="1389"/>
              <a:ext cx="2336" cy="27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49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altLang="zh-CN"/>
              <a:t>Click to edit Master subtitle style</a:t>
            </a:r>
          </a:p>
        </p:txBody>
      </p:sp>
      <p:sp>
        <p:nvSpPr>
          <p:cNvPr id="12493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742950" y="2130451"/>
            <a:ext cx="84201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82638" y="4406926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50838" y="1196975"/>
            <a:ext cx="4492625" cy="4929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95871" y="1196975"/>
            <a:ext cx="4494212" cy="4929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032390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032390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95308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73499" y="273076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94577" y="188913"/>
            <a:ext cx="2339975" cy="59372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71471" y="188913"/>
            <a:ext cx="6870700" cy="59372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1469" y="188913"/>
            <a:ext cx="9363075" cy="79216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350852" y="1196975"/>
            <a:ext cx="9139237" cy="4929188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95300" y="6245225"/>
            <a:ext cx="23114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99300" y="6245225"/>
            <a:ext cx="23114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EF81B8-3C40-45BB-B398-F2D7DA258E6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5" descr="Picture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6499239"/>
            <a:ext cx="99060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0846" y="1196975"/>
            <a:ext cx="9139237" cy="492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14"/>
            <a:ext cx="9906000" cy="360363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100000">
                <a:srgbClr val="99CCFF">
                  <a:gamma/>
                  <a:tint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Arial" charset="0"/>
            </a:endParaRPr>
          </a:p>
        </p:txBody>
      </p:sp>
      <p:sp>
        <p:nvSpPr>
          <p:cNvPr id="1024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71469" y="188913"/>
            <a:ext cx="936307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200029" y="6453188"/>
            <a:ext cx="1008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defTabSz="762000">
              <a:defRPr/>
            </a:pPr>
            <a:fld id="{C9A52826-F6EE-4BDA-A85D-E434E2BAAF16}" type="slidenum">
              <a:rPr kumimoji="1" lang="en-US" altLang="ja-JP" sz="160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pPr defTabSz="762000">
                <a:defRPr/>
              </a:pPr>
              <a:t>‹#›</a:t>
            </a:fld>
            <a:endParaRPr kumimoji="1" lang="en-US" altLang="ja-JP" sz="1600">
              <a:solidFill>
                <a:schemeClr val="bg1"/>
              </a:solidFill>
              <a:latin typeface="Times New Roman" pitchFamily="18" charset="0"/>
              <a:ea typeface="MS PGothic" pitchFamily="34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9" r:id="rId13"/>
  </p:sldLayoutIdLst>
  <p:transition/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://arnetminer.org/lab-datasets/expertfinding/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keg.cs.tsinghua.edu.cn/persons/tj/" TargetMode="External"/><Relationship Id="rId2" Type="http://schemas.openxmlformats.org/officeDocument/2006/relationships/hyperlink" Target="http://arnetminer.org/lab-datasets/soinf/" TargetMode="Externa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42950" y="2130439"/>
            <a:ext cx="8420100" cy="1470025"/>
          </a:xfrm>
        </p:spPr>
        <p:txBody>
          <a:bodyPr/>
          <a:lstStyle/>
          <a:p>
            <a:pPr eaLnBrk="1" hangingPunct="1"/>
            <a:r>
              <a:rPr lang="en-US" altLang="zh-CN" dirty="0" smtClean="0"/>
              <a:t>Social Influence Analysis </a:t>
            </a:r>
            <a:br>
              <a:rPr lang="en-US" altLang="zh-CN" dirty="0" smtClean="0"/>
            </a:br>
            <a:r>
              <a:rPr lang="en-US" altLang="zh-CN" dirty="0" smtClean="0"/>
              <a:t>in Large-scale Networks</a:t>
            </a:r>
            <a:endParaRPr lang="en-US" altLang="zh-CN" sz="2400" dirty="0" smtClean="0"/>
          </a:p>
        </p:txBody>
      </p:sp>
      <p:sp>
        <p:nvSpPr>
          <p:cNvPr id="1229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07954" y="3867156"/>
            <a:ext cx="8580554" cy="237331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CN" sz="2800" dirty="0" err="1" smtClean="0"/>
              <a:t>Jie</a:t>
            </a:r>
            <a:r>
              <a:rPr lang="en-US" altLang="zh-CN" sz="2800" dirty="0" smtClean="0"/>
              <a:t> Tang</a:t>
            </a:r>
            <a:r>
              <a:rPr lang="en-US" altLang="zh-CN" sz="2800" baseline="30000" dirty="0" smtClean="0"/>
              <a:t>1</a:t>
            </a:r>
            <a:r>
              <a:rPr lang="en-US" altLang="zh-CN" sz="2800" dirty="0" smtClean="0"/>
              <a:t>, Jimeng Sun</a:t>
            </a:r>
            <a:r>
              <a:rPr lang="en-US" altLang="zh-CN" sz="2800" baseline="30000" dirty="0" smtClean="0"/>
              <a:t>2</a:t>
            </a:r>
            <a:r>
              <a:rPr lang="en-US" altLang="zh-CN" sz="2800" dirty="0" smtClean="0"/>
              <a:t>, Chi Wang</a:t>
            </a:r>
            <a:r>
              <a:rPr lang="en-US" altLang="zh-CN" sz="2800" baseline="30000" dirty="0" smtClean="0"/>
              <a:t>1</a:t>
            </a:r>
            <a:r>
              <a:rPr lang="en-US" altLang="zh-CN" sz="2800" dirty="0" smtClean="0"/>
              <a:t>, and </a:t>
            </a:r>
            <a:r>
              <a:rPr lang="en-US" altLang="zh-CN" sz="2800" dirty="0" err="1" smtClean="0"/>
              <a:t>Zi</a:t>
            </a:r>
            <a:r>
              <a:rPr lang="en-US" altLang="zh-CN" sz="2800" dirty="0" smtClean="0"/>
              <a:t> Yang</a:t>
            </a:r>
            <a:r>
              <a:rPr lang="en-US" altLang="zh-CN" sz="2800" baseline="30000" dirty="0" smtClean="0"/>
              <a:t>1</a:t>
            </a:r>
          </a:p>
          <a:p>
            <a:pPr eaLnBrk="1" hangingPunct="1">
              <a:lnSpc>
                <a:spcPct val="80000"/>
              </a:lnSpc>
            </a:pPr>
            <a:endParaRPr lang="en-US" altLang="zh-TW" sz="2000" baseline="30000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zh-TW" sz="2400" baseline="30000" dirty="0" smtClean="0"/>
              <a:t>1</a:t>
            </a:r>
            <a:r>
              <a:rPr lang="en-US" altLang="zh-TW" sz="2400" dirty="0" smtClean="0"/>
              <a:t>Dept. of Computer Science and Technology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sz="2400" dirty="0" err="1" smtClean="0"/>
              <a:t>Tsinghua</a:t>
            </a:r>
            <a:r>
              <a:rPr lang="en-US" altLang="zh-TW" sz="2400" dirty="0" smtClean="0"/>
              <a:t> University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sz="2400" baseline="30000" dirty="0" smtClean="0"/>
              <a:t>2</a:t>
            </a:r>
            <a:r>
              <a:rPr lang="en-US" altLang="zh-TW" sz="2400" dirty="0" smtClean="0"/>
              <a:t>IBM TJ Watson Research Center, USA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CN" sz="2400" dirty="0" smtClean="0"/>
              <a:t>June 30</a:t>
            </a:r>
            <a:r>
              <a:rPr lang="en-US" altLang="zh-CN" sz="2400" baseline="30000" dirty="0" smtClean="0"/>
              <a:t>th</a:t>
            </a:r>
            <a:r>
              <a:rPr lang="en-US" altLang="zh-CN" sz="2400" dirty="0" smtClean="0"/>
              <a:t> 2009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 smtClean="0"/>
              <a:t>Motivation</a:t>
            </a:r>
            <a:endParaRPr lang="zh-CN" altLang="en-US" dirty="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311246"/>
            <a:ext cx="8915400" cy="5080032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Social influence </a:t>
            </a:r>
            <a:r>
              <a:rPr lang="en-US" dirty="0" smtClean="0"/>
              <a:t>plays a key role in many (online) social networks, </a:t>
            </a:r>
            <a:r>
              <a:rPr lang="en-US" sz="2800" dirty="0" smtClean="0"/>
              <a:t>e.g., MSN, </a:t>
            </a:r>
            <a:r>
              <a:rPr lang="en-US" sz="2800" dirty="0" err="1" smtClean="0"/>
              <a:t>Flickr</a:t>
            </a:r>
            <a:r>
              <a:rPr lang="en-US" sz="2800" dirty="0" smtClean="0"/>
              <a:t>, DBLP</a:t>
            </a:r>
            <a:endParaRPr lang="en-US" sz="28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lvl="1" indent="-342900">
              <a:spcBef>
                <a:spcPts val="1200"/>
              </a:spcBef>
              <a:buFontTx/>
              <a:buChar char="•"/>
            </a:pPr>
            <a:r>
              <a:rPr lang="en-US" altLang="zh-CN" dirty="0" smtClean="0">
                <a:solidFill>
                  <a:srgbClr val="0000CC"/>
                </a:solidFill>
              </a:rPr>
              <a:t>Quantitative</a:t>
            </a:r>
            <a:r>
              <a:rPr lang="en-US" altLang="zh-CN" dirty="0" smtClean="0"/>
              <a:t> measure of the </a:t>
            </a:r>
            <a:r>
              <a:rPr lang="en-US" altLang="zh-CN" dirty="0" smtClean="0">
                <a:solidFill>
                  <a:srgbClr val="0000CC"/>
                </a:solidFill>
              </a:rPr>
              <a:t>strength</a:t>
            </a:r>
            <a:r>
              <a:rPr lang="en-US" altLang="zh-CN" dirty="0" smtClean="0"/>
              <a:t> of social influence can benefit many real applications</a:t>
            </a:r>
          </a:p>
          <a:p>
            <a:pPr marL="742950" lvl="2" indent="-342900"/>
            <a:r>
              <a:rPr lang="en-US" altLang="zh-CN" sz="2800" dirty="0" smtClean="0"/>
              <a:t>Expert finding</a:t>
            </a:r>
          </a:p>
          <a:p>
            <a:pPr marL="742950" lvl="2" indent="-342900"/>
            <a:r>
              <a:rPr lang="en-US" altLang="zh-CN" sz="2800" dirty="0" smtClean="0"/>
              <a:t>Social recommendation</a:t>
            </a:r>
          </a:p>
          <a:p>
            <a:pPr marL="742950" lvl="2" indent="-342900"/>
            <a:r>
              <a:rPr lang="en-US" altLang="zh-CN" sz="2800" dirty="0" smtClean="0"/>
              <a:t>Influence maximization</a:t>
            </a:r>
          </a:p>
          <a:p>
            <a:pPr marL="742950" lvl="2" indent="-342900"/>
            <a:r>
              <a:rPr lang="en-US" altLang="zh-CN" sz="2800" dirty="0" smtClean="0"/>
              <a:t>…</a:t>
            </a:r>
            <a:endParaRPr lang="zh-CN" altLang="en-US" sz="28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图形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7752" y="3494115"/>
            <a:ext cx="2228850" cy="197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Text Box 10"/>
          <p:cNvSpPr txBox="1">
            <a:spLocks noChangeArrowheads="1"/>
          </p:cNvSpPr>
          <p:nvPr/>
        </p:nvSpPr>
        <p:spPr bwMode="auto">
          <a:xfrm>
            <a:off x="412750" y="3273419"/>
            <a:ext cx="18986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 dirty="0" smtClean="0"/>
              <a:t>Marketer Alice</a:t>
            </a:r>
            <a:endParaRPr lang="en-US" altLang="zh-CN" b="1" dirty="0"/>
          </a:p>
        </p:txBody>
      </p:sp>
      <p:sp>
        <p:nvSpPr>
          <p:cNvPr id="33809" name="WordArt 17"/>
          <p:cNvSpPr>
            <a:spLocks noChangeArrowheads="1" noChangeShapeType="1" noTextEdit="1"/>
          </p:cNvSpPr>
          <p:nvPr/>
        </p:nvSpPr>
        <p:spPr bwMode="auto">
          <a:xfrm>
            <a:off x="1338213" y="2004993"/>
            <a:ext cx="908050" cy="1066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?</a:t>
            </a:r>
          </a:p>
        </p:txBody>
      </p:sp>
      <p:pic>
        <p:nvPicPr>
          <p:cNvPr id="11278" name="Picture 14" descr="C:\Users\sonic\Documents\campus\dna\infgraph\newsoinf\Figures\example2.jpg"/>
          <p:cNvPicPr>
            <a:picLocks noChangeAspect="1" noChangeArrowheads="1"/>
          </p:cNvPicPr>
          <p:nvPr/>
        </p:nvPicPr>
        <p:blipFill>
          <a:blip r:embed="rId5" cstate="print"/>
          <a:srcRect t="11905" r="58552"/>
          <a:stretch>
            <a:fillRect/>
          </a:stretch>
        </p:blipFill>
        <p:spPr bwMode="auto">
          <a:xfrm>
            <a:off x="3821097" y="873090"/>
            <a:ext cx="5265350" cy="4495800"/>
          </a:xfrm>
          <a:prstGeom prst="rect">
            <a:avLst/>
          </a:prstGeom>
          <a:noFill/>
        </p:spPr>
      </p:pic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r>
              <a:rPr lang="en-US" sz="2800" dirty="0" smtClean="0"/>
              <a:t>—Influence Maximization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343661" y="2163717"/>
            <a:ext cx="803286" cy="1058877"/>
          </a:xfrm>
          <a:prstGeom prst="rect">
            <a:avLst/>
          </a:prstGeom>
          <a:noFill/>
          <a:ln w="28575">
            <a:solidFill>
              <a:srgbClr val="0000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857610" y="3100383"/>
            <a:ext cx="803286" cy="1058877"/>
          </a:xfrm>
          <a:prstGeom prst="rect">
            <a:avLst/>
          </a:prstGeom>
          <a:noFill/>
          <a:ln w="28575">
            <a:solidFill>
              <a:srgbClr val="0000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607953" y="5619780"/>
            <a:ext cx="887265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Find a small subset of nodes (users) in a social network that could maximize the spread of influence 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dirty="0" err="1" smtClean="0">
                <a:latin typeface="Times New Roman" pitchFamily="18" charset="0"/>
                <a:cs typeface="Times New Roman" pitchFamily="18" charset="0"/>
              </a:rPr>
              <a:t>Domingos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, 01; Richardson, 02; </a:t>
            </a:r>
            <a:r>
              <a:rPr lang="en-US" altLang="zh-CN" dirty="0" err="1" smtClean="0">
                <a:latin typeface="Times New Roman" pitchFamily="18" charset="0"/>
                <a:cs typeface="Times New Roman" pitchFamily="18" charset="0"/>
              </a:rPr>
              <a:t>Kempe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, 03)</a:t>
            </a:r>
            <a:endParaRPr lang="en-US" altLang="zh-CN" sz="2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rot="5400000">
            <a:off x="3382942" y="4816495"/>
            <a:ext cx="1460521" cy="146053"/>
          </a:xfrm>
          <a:prstGeom prst="straightConnector1">
            <a:avLst/>
          </a:prstGeom>
          <a:ln>
            <a:solidFill>
              <a:srgbClr val="0000D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0800000" flipV="1">
            <a:off x="4076689" y="3209922"/>
            <a:ext cx="2628939" cy="2409858"/>
          </a:xfrm>
          <a:prstGeom prst="straightConnector1">
            <a:avLst/>
          </a:prstGeom>
          <a:ln>
            <a:solidFill>
              <a:srgbClr val="0000D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121416" y="5218137"/>
            <a:ext cx="80328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7910553" y="5072085"/>
            <a:ext cx="80328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902338" y="4013208"/>
            <a:ext cx="80328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770435" y="2917818"/>
            <a:ext cx="80328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756286" y="2297097"/>
            <a:ext cx="80328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289832" y="2552688"/>
            <a:ext cx="80328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997728" y="3684591"/>
            <a:ext cx="80328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6230955" y="1267248"/>
            <a:ext cx="1204929" cy="657234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Social influence</a:t>
            </a:r>
            <a:endParaRPr lang="en-US" dirty="0">
              <a:solidFill>
                <a:srgbClr val="FF00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9" grpId="0" animBg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4000" dirty="0" smtClean="0"/>
              <a:t>Topic-based Social Influence Analysis </a:t>
            </a:r>
            <a:endParaRPr lang="zh-CN" altLang="en-US" sz="4000" dirty="0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7850" y="1403369"/>
            <a:ext cx="8915400" cy="5275293"/>
          </a:xfrm>
        </p:spPr>
        <p:txBody>
          <a:bodyPr/>
          <a:lstStyle/>
          <a:p>
            <a:pPr eaLnBrk="1" hangingPunct="1"/>
            <a:r>
              <a:rPr lang="en-US" altLang="zh-CN" dirty="0" smtClean="0"/>
              <a:t>Social network -&gt; Topical influence network</a:t>
            </a:r>
            <a:endParaRPr lang="zh-CN" altLang="en-US" dirty="0" smtClean="0"/>
          </a:p>
        </p:txBody>
      </p:sp>
      <p:pic>
        <p:nvPicPr>
          <p:cNvPr id="3379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771" y="2333610"/>
            <a:ext cx="9639432" cy="3867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5" descr="clou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381011"/>
            <a:ext cx="3879850" cy="207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5" name="Text Box 17"/>
          <p:cNvSpPr txBox="1">
            <a:spLocks noChangeArrowheads="1"/>
          </p:cNvSpPr>
          <p:nvPr/>
        </p:nvSpPr>
        <p:spPr bwMode="auto">
          <a:xfrm>
            <a:off x="5365750" y="838206"/>
            <a:ext cx="31369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1" dirty="0" smtClean="0"/>
              <a:t>How a person influence a social community?</a:t>
            </a:r>
            <a:endParaRPr lang="en-US" altLang="zh-CN" sz="2000" b="1" dirty="0"/>
          </a:p>
        </p:txBody>
      </p:sp>
      <p:sp>
        <p:nvSpPr>
          <p:cNvPr id="32792" name="WordArt 24"/>
          <p:cNvSpPr>
            <a:spLocks noChangeArrowheads="1" noChangeShapeType="1" noTextEdit="1"/>
          </p:cNvSpPr>
          <p:nvPr/>
        </p:nvSpPr>
        <p:spPr bwMode="auto">
          <a:xfrm>
            <a:off x="7594600" y="1905000"/>
            <a:ext cx="908050" cy="1066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?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388875" y="3136896"/>
            <a:ext cx="9225021" cy="3073441"/>
          </a:xfrm>
          <a:prstGeom prst="rect">
            <a:avLst/>
          </a:prstGeom>
          <a:solidFill>
            <a:srgbClr val="FFFF99"/>
          </a:solidFill>
          <a:ln w="25400" algn="ctr">
            <a:solidFill>
              <a:srgbClr val="FFCCCC"/>
            </a:solidFill>
            <a:miter lim="800000"/>
            <a:headEnd/>
            <a:tailEnd/>
          </a:ln>
        </p:spPr>
        <p:txBody>
          <a:bodyPr lIns="288000" rIns="288000" anchor="ctr"/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Several key challenges:</a:t>
            </a:r>
            <a:endParaRPr lang="en-US" altLang="zh-CN" sz="2800" b="1" dirty="0">
              <a:solidFill>
                <a:srgbClr val="FF0000"/>
              </a:solidFill>
            </a:endParaRPr>
          </a:p>
          <a:p>
            <a:pPr lvl="1">
              <a:buFont typeface="Arial" charset="0"/>
              <a:buChar char="•"/>
            </a:pPr>
            <a:r>
              <a:rPr lang="en-US" altLang="zh-CN" sz="2400" b="1" dirty="0" smtClean="0">
                <a:solidFill>
                  <a:srgbClr val="0000DC"/>
                </a:solidFill>
              </a:rPr>
              <a:t> How to 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differentiate</a:t>
            </a:r>
            <a:r>
              <a:rPr lang="en-US" altLang="zh-CN" sz="2400" b="1" dirty="0" smtClean="0">
                <a:solidFill>
                  <a:srgbClr val="0000CC"/>
                </a:solidFill>
              </a:rPr>
              <a:t> the social influences from different 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angles (topics)</a:t>
            </a:r>
            <a:r>
              <a:rPr lang="en-US" altLang="zh-CN" sz="2400" b="1" dirty="0" smtClean="0">
                <a:solidFill>
                  <a:srgbClr val="0000DC"/>
                </a:solidFill>
              </a:rPr>
              <a:t>?</a:t>
            </a:r>
          </a:p>
          <a:p>
            <a:pPr lvl="1">
              <a:buFont typeface="Arial" charset="0"/>
              <a:buChar char="•"/>
            </a:pPr>
            <a:r>
              <a:rPr lang="en-US" altLang="zh-CN" sz="2400" b="1" dirty="0" smtClean="0">
                <a:solidFill>
                  <a:srgbClr val="0000DC"/>
                </a:solidFill>
              </a:rPr>
              <a:t> How to 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incorporate</a:t>
            </a:r>
            <a:r>
              <a:rPr lang="en-US" altLang="zh-CN" sz="2400" b="1" dirty="0" smtClean="0">
                <a:solidFill>
                  <a:srgbClr val="0000DC"/>
                </a:solidFill>
              </a:rPr>
              <a:t> 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different information </a:t>
            </a:r>
            <a:r>
              <a:rPr lang="en-US" altLang="zh-CN" sz="2400" b="1" dirty="0" smtClean="0">
                <a:solidFill>
                  <a:srgbClr val="0000DC"/>
                </a:solidFill>
              </a:rPr>
              <a:t>(e.g., topic distribution and network structure) into a unified model</a:t>
            </a:r>
            <a:r>
              <a:rPr lang="zh-CN" altLang="en-US" sz="2400" b="1" dirty="0" smtClean="0">
                <a:solidFill>
                  <a:srgbClr val="0000DC"/>
                </a:solidFill>
              </a:rPr>
              <a:t>？</a:t>
            </a:r>
            <a:endParaRPr lang="en-US" altLang="zh-CN" sz="2400" b="1" dirty="0" smtClean="0">
              <a:solidFill>
                <a:srgbClr val="0000DC"/>
              </a:solidFill>
            </a:endParaRPr>
          </a:p>
          <a:p>
            <a:pPr lvl="1">
              <a:buFont typeface="Arial" charset="0"/>
              <a:buChar char="•"/>
            </a:pPr>
            <a:r>
              <a:rPr lang="en-US" altLang="zh-CN" sz="2400" b="1" dirty="0" smtClean="0">
                <a:solidFill>
                  <a:srgbClr val="0000DC"/>
                </a:solidFill>
              </a:rPr>
              <a:t> How to estimate the model on 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real-large</a:t>
            </a:r>
            <a:r>
              <a:rPr lang="en-US" altLang="zh-CN" sz="2400" b="1" dirty="0" smtClean="0">
                <a:solidFill>
                  <a:srgbClr val="0000DC"/>
                </a:solidFill>
              </a:rPr>
              <a:t> networks?</a:t>
            </a:r>
            <a:endParaRPr lang="zh-CN" altLang="en-US" sz="2400" b="1" dirty="0">
              <a:solidFill>
                <a:srgbClr val="0000DC"/>
              </a:solidFill>
            </a:endParaRPr>
          </a:p>
        </p:txBody>
      </p:sp>
      <p:pic>
        <p:nvPicPr>
          <p:cNvPr id="20" name="Picture 8" descr="clou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000000">
            <a:off x="990600" y="990600"/>
            <a:ext cx="3384550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 Box 9"/>
          <p:cNvSpPr txBox="1">
            <a:spLocks noChangeArrowheads="1"/>
          </p:cNvSpPr>
          <p:nvPr/>
        </p:nvSpPr>
        <p:spPr bwMode="auto">
          <a:xfrm>
            <a:off x="1485900" y="1508126"/>
            <a:ext cx="272415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1" dirty="0" smtClean="0"/>
              <a:t>How two persons</a:t>
            </a:r>
          </a:p>
          <a:p>
            <a:pPr>
              <a:spcBef>
                <a:spcPct val="50000"/>
              </a:spcBef>
            </a:pPr>
            <a:r>
              <a:rPr lang="en-US" altLang="zh-CN" sz="2000" b="1" dirty="0" smtClean="0"/>
              <a:t>Influence each other? </a:t>
            </a:r>
          </a:p>
        </p:txBody>
      </p:sp>
      <p:sp>
        <p:nvSpPr>
          <p:cNvPr id="24" name="WordArt 17"/>
          <p:cNvSpPr>
            <a:spLocks noChangeArrowheads="1" noChangeShapeType="1" noTextEdit="1"/>
          </p:cNvSpPr>
          <p:nvPr/>
        </p:nvSpPr>
        <p:spPr bwMode="auto">
          <a:xfrm>
            <a:off x="3632200" y="2133600"/>
            <a:ext cx="908050" cy="1066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92" grpId="0" animBg="1"/>
      <p:bldP spid="14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dirty="0" smtClean="0"/>
              <a:t>Outline</a:t>
            </a:r>
            <a:endParaRPr lang="zh-CN" altLang="en-US" dirty="0" smtClean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0846" y="1530324"/>
            <a:ext cx="9139237" cy="4595838"/>
          </a:xfrm>
        </p:spPr>
        <p:txBody>
          <a:bodyPr/>
          <a:lstStyle/>
          <a:p>
            <a:pPr marL="342900" lvl="1" indent="-342900" eaLnBrk="1" hangingPunct="1">
              <a:buFontTx/>
              <a:buChar char="•"/>
            </a:pPr>
            <a:r>
              <a:rPr lang="en-US" altLang="zh-CN" sz="3200" dirty="0" smtClean="0">
                <a:solidFill>
                  <a:srgbClr val="FF0000"/>
                </a:solidFill>
              </a:rPr>
              <a:t>Related Work</a:t>
            </a:r>
            <a:endParaRPr lang="zh-CN" altLang="en-US" sz="3200" dirty="0" smtClean="0">
              <a:solidFill>
                <a:srgbClr val="FF0000"/>
              </a:solidFill>
            </a:endParaRPr>
          </a:p>
          <a:p>
            <a:pPr eaLnBrk="1" hangingPunct="1"/>
            <a:r>
              <a:rPr lang="en-US" altLang="zh-CN" dirty="0" smtClean="0"/>
              <a:t>Topical Affinity Propagation </a:t>
            </a:r>
            <a:endParaRPr lang="zh-CN" altLang="en-US" dirty="0" smtClean="0"/>
          </a:p>
          <a:p>
            <a:pPr lvl="1" eaLnBrk="1" hangingPunct="1"/>
            <a:r>
              <a:rPr lang="en-US" altLang="zh-CN" dirty="0" smtClean="0"/>
              <a:t>Topical Factor Graph Model</a:t>
            </a:r>
            <a:endParaRPr lang="zh-CN" altLang="en-US" dirty="0" smtClean="0"/>
          </a:p>
          <a:p>
            <a:pPr lvl="1" eaLnBrk="1" hangingPunct="1"/>
            <a:r>
              <a:rPr lang="en-US" altLang="zh-CN" dirty="0" smtClean="0"/>
              <a:t>Basic TAP Learning</a:t>
            </a:r>
          </a:p>
          <a:p>
            <a:pPr lvl="1" eaLnBrk="1" hangingPunct="1"/>
            <a:r>
              <a:rPr lang="en-US" altLang="zh-CN" dirty="0" smtClean="0"/>
              <a:t>Distributed TAP Learning</a:t>
            </a:r>
            <a:endParaRPr lang="zh-CN" altLang="en-US" dirty="0" smtClean="0"/>
          </a:p>
          <a:p>
            <a:pPr eaLnBrk="1" hangingPunct="1"/>
            <a:r>
              <a:rPr lang="en-US" altLang="zh-CN" dirty="0" smtClean="0"/>
              <a:t>Experiments</a:t>
            </a:r>
            <a:endParaRPr lang="zh-CN" altLang="en-US" dirty="0" smtClean="0"/>
          </a:p>
          <a:p>
            <a:pPr eaLnBrk="1" hangingPunct="1"/>
            <a:r>
              <a:rPr lang="en-US" altLang="zh-CN" dirty="0" smtClean="0"/>
              <a:t>Conclusion &amp; Future Work</a:t>
            </a:r>
          </a:p>
          <a:p>
            <a:pPr eaLnBrk="1" hangingPunct="1"/>
            <a:endParaRPr lang="en-US" altLang="zh-CN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 smtClean="0"/>
              <a:t>Related Work</a:t>
            </a:r>
            <a:r>
              <a:rPr lang="en-US" altLang="zh-CN" sz="2800" dirty="0" smtClean="0"/>
              <a:t>—</a:t>
            </a:r>
            <a:r>
              <a:rPr lang="en-US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Social networks and influences</a:t>
            </a:r>
            <a:endParaRPr lang="zh-CN" altLang="en-US" sz="3600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0846" y="1457301"/>
            <a:ext cx="9139237" cy="4668865"/>
          </a:xfrm>
        </p:spPr>
        <p:txBody>
          <a:bodyPr/>
          <a:lstStyle/>
          <a:p>
            <a:pPr eaLnBrk="1" hangingPunct="1"/>
            <a:r>
              <a:rPr lang="en-US" altLang="zh-CN" dirty="0" smtClean="0"/>
              <a:t>Social network	</a:t>
            </a:r>
            <a:endParaRPr lang="zh-CN" altLang="en-US" dirty="0" smtClean="0"/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Metrics to characterize a social network</a:t>
            </a:r>
          </a:p>
          <a:p>
            <a:pPr lvl="1"/>
            <a:r>
              <a:rPr lang="en-US" altLang="zh-CN" dirty="0" smtClean="0"/>
              <a:t>Web community discovery [</a:t>
            </a:r>
            <a:r>
              <a:rPr lang="en-US" dirty="0" smtClean="0"/>
              <a:t>Flake,2000]</a:t>
            </a:r>
          </a:p>
          <a:p>
            <a:pPr lvl="1">
              <a:buNone/>
            </a:pPr>
            <a:endParaRPr lang="en-US" altLang="zh-CN" u="sng" dirty="0" smtClean="0"/>
          </a:p>
          <a:p>
            <a:pPr eaLnBrk="1" hangingPunct="1"/>
            <a:r>
              <a:rPr lang="en-US" altLang="zh-CN" dirty="0" smtClean="0"/>
              <a:t>Influence in social network</a:t>
            </a:r>
            <a:endParaRPr lang="zh-CN" altLang="en-US" dirty="0" smtClean="0"/>
          </a:p>
          <a:p>
            <a:pPr lvl="1" eaLnBrk="1" hangingPunct="1"/>
            <a:r>
              <a:rPr lang="en-US" altLang="zh-CN" dirty="0" smtClean="0"/>
              <a:t>The existence of influence. [</a:t>
            </a:r>
            <a:r>
              <a:rPr lang="en-US" dirty="0" err="1" smtClean="0"/>
              <a:t>Singla</a:t>
            </a:r>
            <a:r>
              <a:rPr lang="en-US" dirty="0" smtClean="0"/>
              <a:t>, 2008] [</a:t>
            </a:r>
            <a:r>
              <a:rPr lang="en-US" dirty="0" err="1" smtClean="0"/>
              <a:t>Anagnostopoulos</a:t>
            </a:r>
            <a:r>
              <a:rPr lang="en-US" dirty="0" smtClean="0"/>
              <a:t>, 2008]</a:t>
            </a:r>
            <a:endParaRPr lang="zh-CN" altLang="en-US" dirty="0" smtClean="0"/>
          </a:p>
          <a:p>
            <a:pPr lvl="1" eaLnBrk="1" hangingPunct="1"/>
            <a:r>
              <a:rPr lang="en-US" altLang="zh-CN" dirty="0" smtClean="0"/>
              <a:t>The correlation between social similarity and interactions [</a:t>
            </a:r>
            <a:r>
              <a:rPr lang="en-US" dirty="0" smtClean="0"/>
              <a:t>Crandall, 2008]</a:t>
            </a:r>
            <a:endParaRPr lang="en-US" altLang="zh-CN" dirty="0" smtClean="0"/>
          </a:p>
          <a:p>
            <a:pPr lvl="2" eaLnBrk="1" hangingPunct="1"/>
            <a:endParaRPr lang="en-US" altLang="zh-CN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968480"/>
            <a:ext cx="8915400" cy="450852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dirty="0" smtClean="0"/>
              <a:t>Factor graph models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CN" dirty="0" smtClean="0"/>
              <a:t>A graph model [</a:t>
            </a:r>
            <a:r>
              <a:rPr lang="en-US" altLang="zh-CN" dirty="0" err="1" smtClean="0">
                <a:latin typeface="Times New Roman" pitchFamily="18" charset="0"/>
              </a:rPr>
              <a:t>Kschischang</a:t>
            </a:r>
            <a:r>
              <a:rPr lang="en-US" altLang="zh-CN" dirty="0" smtClean="0">
                <a:latin typeface="Times New Roman" pitchFamily="18" charset="0"/>
              </a:rPr>
              <a:t>, 2001]</a:t>
            </a:r>
            <a:endParaRPr lang="en-US" altLang="zh-CN" dirty="0" smtClean="0"/>
          </a:p>
          <a:p>
            <a:pPr lvl="1" eaLnBrk="1" hangingPunct="1">
              <a:lnSpc>
                <a:spcPct val="80000"/>
              </a:lnSpc>
            </a:pPr>
            <a:r>
              <a:rPr lang="en-US" altLang="zh-CN" dirty="0" smtClean="0"/>
              <a:t>Computing marginal function [</a:t>
            </a:r>
            <a:r>
              <a:rPr lang="en-US" altLang="zh-CN" dirty="0" smtClean="0">
                <a:latin typeface="Times New Roman" pitchFamily="18" charset="0"/>
              </a:rPr>
              <a:t>Frey, 2006]</a:t>
            </a:r>
            <a:endParaRPr lang="en-US" altLang="zh-CN" dirty="0" smtClean="0"/>
          </a:p>
          <a:p>
            <a:pPr lvl="1" eaLnBrk="1" hangingPunct="1">
              <a:lnSpc>
                <a:spcPct val="80000"/>
              </a:lnSpc>
            </a:pPr>
            <a:r>
              <a:rPr lang="en-US" altLang="zh-CN" dirty="0" smtClean="0"/>
              <a:t>Message passing/affinity propagation [</a:t>
            </a:r>
            <a:r>
              <a:rPr lang="en-US" altLang="zh-CN" dirty="0" smtClean="0">
                <a:latin typeface="Times New Roman" pitchFamily="18" charset="0"/>
              </a:rPr>
              <a:t>Frey, 2007]</a:t>
            </a:r>
          </a:p>
          <a:p>
            <a:pPr lvl="1" eaLnBrk="1" hangingPunct="1">
              <a:lnSpc>
                <a:spcPct val="80000"/>
              </a:lnSpc>
              <a:buNone/>
            </a:pPr>
            <a:endParaRPr lang="en-US" altLang="zh-CN" sz="2400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zh-CN" dirty="0" smtClean="0"/>
              <a:t>Distributed programming model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CN" dirty="0" smtClean="0"/>
              <a:t>Map-reduce [</a:t>
            </a:r>
            <a:r>
              <a:rPr lang="en-US" altLang="zh-CN" dirty="0" smtClean="0">
                <a:latin typeface="Times New Roman" pitchFamily="18" charset="0"/>
              </a:rPr>
              <a:t>J. Dean, 2004]</a:t>
            </a:r>
            <a:endParaRPr lang="en-US" altLang="zh-CN" dirty="0" smtClean="0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 smtClean="0"/>
              <a:t>Related Work</a:t>
            </a:r>
            <a:r>
              <a:rPr lang="en-US" altLang="zh-CN" sz="2800" dirty="0" smtClean="0"/>
              <a:t>—large-scale mining</a:t>
            </a:r>
            <a:endParaRPr lang="zh-CN" altLang="en-US" sz="28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dirty="0" smtClean="0"/>
              <a:t>Outline</a:t>
            </a:r>
            <a:endParaRPr lang="zh-CN" altLang="en-US" dirty="0" smtClean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0846" y="1530324"/>
            <a:ext cx="9139237" cy="4595838"/>
          </a:xfrm>
        </p:spPr>
        <p:txBody>
          <a:bodyPr/>
          <a:lstStyle/>
          <a:p>
            <a:pPr marL="342900" lvl="1" indent="-342900" eaLnBrk="1" hangingPunct="1">
              <a:buFontTx/>
              <a:buChar char="•"/>
            </a:pPr>
            <a:r>
              <a:rPr lang="en-US" altLang="zh-CN" sz="3200" dirty="0" smtClean="0"/>
              <a:t>Related Work</a:t>
            </a:r>
            <a:endParaRPr lang="zh-CN" altLang="en-US" sz="3200" dirty="0" smtClean="0"/>
          </a:p>
          <a:p>
            <a:pPr eaLnBrk="1" hangingPunct="1"/>
            <a:r>
              <a:rPr lang="en-US" altLang="zh-CN" dirty="0" smtClean="0">
                <a:solidFill>
                  <a:srgbClr val="FF0000"/>
                </a:solidFill>
              </a:rPr>
              <a:t>Topical Affinity Propagation </a:t>
            </a:r>
            <a:endParaRPr lang="zh-CN" altLang="en-US" dirty="0" smtClean="0">
              <a:solidFill>
                <a:srgbClr val="FF0000"/>
              </a:solidFill>
            </a:endParaRPr>
          </a:p>
          <a:p>
            <a:pPr lvl="1" eaLnBrk="1" hangingPunct="1"/>
            <a:r>
              <a:rPr lang="en-US" altLang="zh-CN" dirty="0" smtClean="0">
                <a:solidFill>
                  <a:srgbClr val="FF0000"/>
                </a:solidFill>
              </a:rPr>
              <a:t>Topical Factor Graph Model</a:t>
            </a:r>
            <a:endParaRPr lang="zh-CN" altLang="en-US" dirty="0" smtClean="0">
              <a:solidFill>
                <a:srgbClr val="FF0000"/>
              </a:solidFill>
            </a:endParaRPr>
          </a:p>
          <a:p>
            <a:pPr lvl="1" eaLnBrk="1" hangingPunct="1"/>
            <a:r>
              <a:rPr lang="en-US" altLang="zh-CN" dirty="0" smtClean="0">
                <a:solidFill>
                  <a:srgbClr val="FF0000"/>
                </a:solidFill>
              </a:rPr>
              <a:t>Basic TAP Learning</a:t>
            </a:r>
          </a:p>
          <a:p>
            <a:pPr lvl="1" eaLnBrk="1" hangingPunct="1"/>
            <a:r>
              <a:rPr lang="en-US" altLang="zh-CN" dirty="0" smtClean="0">
                <a:solidFill>
                  <a:srgbClr val="FF0000"/>
                </a:solidFill>
              </a:rPr>
              <a:t>Distributed TAP Learning</a:t>
            </a:r>
            <a:endParaRPr lang="zh-CN" altLang="en-US" dirty="0" smtClean="0">
              <a:solidFill>
                <a:srgbClr val="FF0000"/>
              </a:solidFill>
            </a:endParaRPr>
          </a:p>
          <a:p>
            <a:pPr eaLnBrk="1" hangingPunct="1"/>
            <a:r>
              <a:rPr lang="en-US" altLang="zh-CN" dirty="0" smtClean="0"/>
              <a:t>Experiments</a:t>
            </a:r>
            <a:endParaRPr lang="zh-CN" altLang="en-US" dirty="0" smtClean="0"/>
          </a:p>
          <a:p>
            <a:pPr eaLnBrk="1" hangingPunct="1"/>
            <a:r>
              <a:rPr lang="en-US" altLang="zh-CN" dirty="0" smtClean="0"/>
              <a:t>Conclusion &amp; Future Work</a:t>
            </a:r>
          </a:p>
          <a:p>
            <a:pPr eaLnBrk="1" hangingPunct="1"/>
            <a:endParaRPr lang="en-US" altLang="zh-CN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Topical Factor Graph (TFG) Model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8991" y="1116045"/>
            <a:ext cx="6038850" cy="468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4"/>
          <p:cNvSpPr/>
          <p:nvPr/>
        </p:nvSpPr>
        <p:spPr>
          <a:xfrm>
            <a:off x="3662277" y="4840371"/>
            <a:ext cx="474669" cy="47466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>
            <a:stCxn id="14" idx="3"/>
            <a:endCxn id="12" idx="2"/>
          </p:cNvCxnSpPr>
          <p:nvPr/>
        </p:nvCxnSpPr>
        <p:spPr>
          <a:xfrm flipV="1">
            <a:off x="2785965" y="2594822"/>
            <a:ext cx="876312" cy="3089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61958" y="4451364"/>
            <a:ext cx="1716111" cy="58420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Node/user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3662277" y="2357487"/>
            <a:ext cx="474669" cy="47466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25388" y="2078019"/>
            <a:ext cx="2360577" cy="109539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Nodes that have the highest influence on the current node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9" name="Straight Arrow Connector 18"/>
          <p:cNvCxnSpPr>
            <a:stCxn id="9" idx="3"/>
            <a:endCxn id="5" idx="2"/>
          </p:cNvCxnSpPr>
          <p:nvPr/>
        </p:nvCxnSpPr>
        <p:spPr>
          <a:xfrm>
            <a:off x="3078069" y="4743468"/>
            <a:ext cx="584208" cy="33423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498414" y="5619780"/>
            <a:ext cx="9151995" cy="76355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rgbClr val="0000CC"/>
                </a:solidFill>
              </a:rPr>
              <a:t>The problem is cast as</a:t>
            </a:r>
            <a:r>
              <a:rPr lang="en-US" dirty="0" smtClean="0">
                <a:solidFill>
                  <a:srgbClr val="0000CC"/>
                </a:solidFill>
              </a:rPr>
              <a:t> identifying which node has the </a:t>
            </a:r>
            <a:r>
              <a:rPr lang="en-US" b="1" dirty="0" smtClean="0">
                <a:solidFill>
                  <a:srgbClr val="0000CC"/>
                </a:solidFill>
              </a:rPr>
              <a:t>highest probability </a:t>
            </a:r>
            <a:r>
              <a:rPr lang="en-US" dirty="0" smtClean="0">
                <a:solidFill>
                  <a:srgbClr val="0000CC"/>
                </a:solidFill>
              </a:rPr>
              <a:t>to </a:t>
            </a:r>
            <a:r>
              <a:rPr lang="en-US" b="1" dirty="0" smtClean="0">
                <a:solidFill>
                  <a:srgbClr val="0000CC"/>
                </a:solidFill>
              </a:rPr>
              <a:t>influence</a:t>
            </a:r>
            <a:r>
              <a:rPr lang="en-US" dirty="0" smtClean="0">
                <a:solidFill>
                  <a:srgbClr val="0000CC"/>
                </a:solidFill>
              </a:rPr>
              <a:t> another node on a </a:t>
            </a:r>
            <a:r>
              <a:rPr lang="en-US" b="1" dirty="0" smtClean="0">
                <a:solidFill>
                  <a:srgbClr val="0000CC"/>
                </a:solidFill>
              </a:rPr>
              <a:t>specific topic </a:t>
            </a:r>
            <a:r>
              <a:rPr lang="en-US" dirty="0" smtClean="0">
                <a:solidFill>
                  <a:srgbClr val="0000CC"/>
                </a:solidFill>
              </a:rPr>
              <a:t>along with the edge.</a:t>
            </a:r>
            <a:endParaRPr lang="en-US" dirty="0">
              <a:solidFill>
                <a:srgbClr val="0000CC"/>
              </a:solidFill>
            </a:endParaRPr>
          </a:p>
        </p:txBody>
      </p:sp>
      <p:cxnSp>
        <p:nvCxnSpPr>
          <p:cNvPr id="26" name="Straight Arrow Connector 25"/>
          <p:cNvCxnSpPr>
            <a:stCxn id="29" idx="3"/>
          </p:cNvCxnSpPr>
          <p:nvPr/>
        </p:nvCxnSpPr>
        <p:spPr>
          <a:xfrm>
            <a:off x="3017811" y="1566837"/>
            <a:ext cx="1424007" cy="69374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1301700" y="1274733"/>
            <a:ext cx="1716111" cy="58420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Social link</a:t>
            </a:r>
            <a:endParaRPr lang="en-US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2" grpId="0" animBg="1"/>
      <p:bldP spid="14" grpId="0" animBg="1"/>
      <p:bldP spid="25" grpId="0" animBg="1"/>
      <p:bldP spid="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0846" y="1196975"/>
            <a:ext cx="9139237" cy="4422805"/>
          </a:xfrm>
        </p:spPr>
        <p:txBody>
          <a:bodyPr/>
          <a:lstStyle/>
          <a:p>
            <a:endParaRPr lang="en-US" dirty="0" smtClean="0">
              <a:solidFill>
                <a:srgbClr val="0000CC"/>
              </a:solidFill>
            </a:endParaRPr>
          </a:p>
          <a:p>
            <a:endParaRPr lang="en-US" dirty="0" smtClean="0">
              <a:solidFill>
                <a:srgbClr val="0000CC"/>
              </a:solidFill>
            </a:endParaRPr>
          </a:p>
          <a:p>
            <a:pPr>
              <a:buFontTx/>
              <a:buNone/>
            </a:pPr>
            <a:endParaRPr lang="en-US" i="1" dirty="0" smtClean="0">
              <a:solidFill>
                <a:srgbClr val="0000CC"/>
              </a:solidFill>
            </a:endParaRPr>
          </a:p>
          <a:p>
            <a:pPr>
              <a:buFontTx/>
              <a:buNone/>
            </a:pPr>
            <a:endParaRPr lang="en-US" i="1" dirty="0" smtClean="0">
              <a:solidFill>
                <a:srgbClr val="0000CC"/>
              </a:solidFill>
            </a:endParaRPr>
          </a:p>
          <a:p>
            <a:pPr>
              <a:buFontTx/>
              <a:buNone/>
            </a:pPr>
            <a:endParaRPr lang="en-US" sz="2800" i="1" dirty="0" smtClean="0">
              <a:solidFill>
                <a:srgbClr val="0000CC"/>
              </a:solidFill>
            </a:endParaRPr>
          </a:p>
          <a:p>
            <a:pPr>
              <a:buFontTx/>
              <a:buNone/>
            </a:pPr>
            <a:endParaRPr lang="en-US" sz="2800" i="1" dirty="0" smtClean="0">
              <a:solidFill>
                <a:srgbClr val="0000CC"/>
              </a:solidFill>
            </a:endParaRPr>
          </a:p>
          <a:p>
            <a:r>
              <a:rPr lang="en-US" altLang="zh-CN" dirty="0" smtClean="0">
                <a:solidFill>
                  <a:srgbClr val="0000CC"/>
                </a:solidFill>
              </a:rPr>
              <a:t>The learning task is to find a configuration for all </a:t>
            </a:r>
            <a:r>
              <a:rPr lang="en-US" altLang="zh-CN" dirty="0" smtClean="0">
                <a:solidFill>
                  <a:srgbClr val="FF0000"/>
                </a:solidFill>
              </a:rPr>
              <a:t>{</a:t>
            </a:r>
            <a:r>
              <a:rPr lang="en-US" altLang="zh-CN" dirty="0" err="1" smtClean="0">
                <a:solidFill>
                  <a:srgbClr val="FF0000"/>
                </a:solidFill>
              </a:rPr>
              <a:t>y</a:t>
            </a:r>
            <a:r>
              <a:rPr lang="en-US" altLang="zh-CN" baseline="-25000" dirty="0" err="1" smtClean="0">
                <a:solidFill>
                  <a:srgbClr val="FF0000"/>
                </a:solidFill>
              </a:rPr>
              <a:t>i</a:t>
            </a:r>
            <a:r>
              <a:rPr lang="en-US" altLang="zh-CN" dirty="0" smtClean="0">
                <a:solidFill>
                  <a:srgbClr val="FF0000"/>
                </a:solidFill>
              </a:rPr>
              <a:t>} </a:t>
            </a:r>
            <a:r>
              <a:rPr lang="en-US" altLang="zh-CN" dirty="0" smtClean="0">
                <a:solidFill>
                  <a:srgbClr val="0000CC"/>
                </a:solidFill>
              </a:rPr>
              <a:t>to maximize the joint probability.</a:t>
            </a:r>
          </a:p>
        </p:txBody>
      </p:sp>
      <p:sp>
        <p:nvSpPr>
          <p:cNvPr id="14341" name="Title 7"/>
          <p:cNvSpPr>
            <a:spLocks noGrp="1"/>
          </p:cNvSpPr>
          <p:nvPr>
            <p:ph type="title"/>
          </p:nvPr>
        </p:nvSpPr>
        <p:spPr>
          <a:xfrm>
            <a:off x="498414" y="69804"/>
            <a:ext cx="8915400" cy="1143000"/>
          </a:xfrm>
        </p:spPr>
        <p:txBody>
          <a:bodyPr/>
          <a:lstStyle/>
          <a:p>
            <a:r>
              <a:rPr lang="en-US" altLang="zh-CN" dirty="0" smtClean="0"/>
              <a:t>Topical Factor Graph (TFG)</a:t>
            </a:r>
            <a:endParaRPr lang="en-US" sz="3200" dirty="0" smtClean="0"/>
          </a:p>
        </p:txBody>
      </p:sp>
      <p:pic>
        <p:nvPicPr>
          <p:cNvPr id="111619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  <a:lum bright="6000" contrast="6000"/>
          </a:blip>
          <a:srcRect/>
          <a:stretch>
            <a:fillRect/>
          </a:stretch>
        </p:blipFill>
        <p:spPr bwMode="auto">
          <a:xfrm>
            <a:off x="1265187" y="2202005"/>
            <a:ext cx="5549976" cy="2103307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388875" y="1530324"/>
            <a:ext cx="3979917" cy="5842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>Objective function:</a:t>
            </a:r>
            <a:endParaRPr lang="en-US" sz="3200" dirty="0">
              <a:solidFill>
                <a:srgbClr val="0000C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26345" y="2676674"/>
            <a:ext cx="2178012" cy="5842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1. How to define?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13201" y="2384570"/>
            <a:ext cx="2665449" cy="5842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099053" y="3443447"/>
            <a:ext cx="1606572" cy="5842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324064" y="3406934"/>
            <a:ext cx="1606572" cy="5842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1" name="Straight Arrow Connector 10"/>
          <p:cNvCxnSpPr>
            <a:stCxn id="6" idx="1"/>
            <a:endCxn id="7" idx="3"/>
          </p:cNvCxnSpPr>
          <p:nvPr/>
        </p:nvCxnSpPr>
        <p:spPr>
          <a:xfrm rot="10800000">
            <a:off x="6778651" y="2676674"/>
            <a:ext cx="547695" cy="29210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6" idx="1"/>
            <a:endCxn id="8" idx="3"/>
          </p:cNvCxnSpPr>
          <p:nvPr/>
        </p:nvCxnSpPr>
        <p:spPr>
          <a:xfrm rot="10800000" flipV="1">
            <a:off x="6705625" y="2968777"/>
            <a:ext cx="620720" cy="76677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6" idx="1"/>
            <a:endCxn id="9" idx="3"/>
          </p:cNvCxnSpPr>
          <p:nvPr/>
        </p:nvCxnSpPr>
        <p:spPr>
          <a:xfrm rot="10800000" flipV="1">
            <a:off x="3930637" y="2968778"/>
            <a:ext cx="3395709" cy="73026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21" idx="1"/>
          </p:cNvCxnSpPr>
          <p:nvPr/>
        </p:nvCxnSpPr>
        <p:spPr>
          <a:xfrm rot="10800000" flipV="1">
            <a:off x="6815164" y="3662524"/>
            <a:ext cx="474669" cy="10953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7289832" y="3370421"/>
            <a:ext cx="2446371" cy="5842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2. How to optimize?</a:t>
            </a:r>
            <a:endParaRPr lang="en-US" dirty="0">
              <a:solidFill>
                <a:srgbClr val="FF00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build="p"/>
      <p:bldP spid="6" grpId="0" animBg="1"/>
      <p:bldP spid="7" grpId="0" animBg="1"/>
      <p:bldP spid="8" grpId="0" animBg="1"/>
      <p:bldP spid="9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1" name="Picture 2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22740" y="3292485"/>
            <a:ext cx="5613400" cy="90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23788" y="5175436"/>
            <a:ext cx="7845642" cy="1028552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3222"/>
            <a:ext cx="9906000" cy="1143000"/>
          </a:xfrm>
        </p:spPr>
        <p:txBody>
          <a:bodyPr/>
          <a:lstStyle/>
          <a:p>
            <a:pPr eaLnBrk="1" hangingPunct="1"/>
            <a:r>
              <a:rPr lang="en-US" sz="4000" dirty="0" smtClean="0"/>
              <a:t>How to define (topical) feature functions?</a:t>
            </a:r>
            <a:endParaRPr lang="en-US" altLang="zh-CN" sz="4000" dirty="0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-122307" y="1371601"/>
            <a:ext cx="4514844" cy="4525963"/>
          </a:xfrm>
        </p:spPr>
        <p:txBody>
          <a:bodyPr/>
          <a:lstStyle/>
          <a:p>
            <a:pPr lvl="1">
              <a:defRPr/>
            </a:pPr>
            <a:r>
              <a:rPr lang="en-US" dirty="0" smtClean="0">
                <a:cs typeface="+mn-cs"/>
              </a:rPr>
              <a:t>Node feature function</a:t>
            </a:r>
            <a:endParaRPr lang="en-US" i="1" dirty="0" smtClean="0">
              <a:cs typeface="+mn-cs"/>
            </a:endParaRPr>
          </a:p>
          <a:p>
            <a:pPr lvl="1">
              <a:defRPr/>
            </a:pPr>
            <a:endParaRPr lang="en-US" i="1" dirty="0" smtClean="0">
              <a:cs typeface="+mn-cs"/>
            </a:endParaRPr>
          </a:p>
          <a:p>
            <a:pPr lvl="1">
              <a:defRPr/>
            </a:pPr>
            <a:endParaRPr lang="en-US" i="1" dirty="0" smtClean="0">
              <a:cs typeface="+mn-cs"/>
            </a:endParaRPr>
          </a:p>
          <a:p>
            <a:pPr lvl="1">
              <a:defRPr/>
            </a:pPr>
            <a:endParaRPr lang="en-US" dirty="0" smtClean="0">
              <a:cs typeface="+mn-cs"/>
            </a:endParaRPr>
          </a:p>
          <a:p>
            <a:pPr lvl="1">
              <a:defRPr/>
            </a:pPr>
            <a:r>
              <a:rPr lang="en-US" dirty="0" smtClean="0">
                <a:cs typeface="+mn-cs"/>
              </a:rPr>
              <a:t>Edge feature function</a:t>
            </a:r>
          </a:p>
          <a:p>
            <a:pPr lvl="1">
              <a:buNone/>
              <a:defRPr/>
            </a:pPr>
            <a:endParaRPr lang="en-US" sz="2400" dirty="0" smtClean="0">
              <a:cs typeface="+mn-cs"/>
            </a:endParaRPr>
          </a:p>
          <a:p>
            <a:pPr lvl="1">
              <a:buNone/>
              <a:defRPr/>
            </a:pPr>
            <a:endParaRPr lang="en-US" sz="1400" i="1" dirty="0" smtClean="0">
              <a:cs typeface="+mn-cs"/>
            </a:endParaRPr>
          </a:p>
          <a:p>
            <a:pPr lvl="1">
              <a:defRPr/>
            </a:pPr>
            <a:r>
              <a:rPr lang="en-US" altLang="zh-CN" dirty="0" smtClean="0">
                <a:cs typeface="+mn-cs"/>
              </a:rPr>
              <a:t>Global feature function</a:t>
            </a:r>
            <a:endParaRPr lang="zh-CN" altLang="en-US" dirty="0" smtClean="0"/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pic>
        <p:nvPicPr>
          <p:cNvPr id="4122" name="Picture 2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14844" y="1371600"/>
            <a:ext cx="4894527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569" name="Picture 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68792" y="1420785"/>
            <a:ext cx="5365750" cy="127795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sp>
        <p:nvSpPr>
          <p:cNvPr id="9" name="Rectangle 8"/>
          <p:cNvSpPr/>
          <p:nvPr/>
        </p:nvSpPr>
        <p:spPr>
          <a:xfrm>
            <a:off x="7947066" y="982629"/>
            <a:ext cx="1265187" cy="4381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>
                <a:solidFill>
                  <a:srgbClr val="0000CC"/>
                </a:solidFill>
              </a:rPr>
              <a:t>similarity</a:t>
            </a:r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216806" y="1457298"/>
            <a:ext cx="511182" cy="3871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1" name="Straight Arrow Connector 10"/>
          <p:cNvCxnSpPr>
            <a:stCxn id="9" idx="2"/>
            <a:endCxn id="10" idx="3"/>
          </p:cNvCxnSpPr>
          <p:nvPr/>
        </p:nvCxnSpPr>
        <p:spPr>
          <a:xfrm rot="5400000">
            <a:off x="8038769" y="1110004"/>
            <a:ext cx="230111" cy="851672"/>
          </a:xfrm>
          <a:prstGeom prst="straightConnector1">
            <a:avLst/>
          </a:prstGeom>
          <a:ln>
            <a:solidFill>
              <a:srgbClr val="0000D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5245104" y="4122747"/>
            <a:ext cx="2117754" cy="4381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 or simply binary</a:t>
            </a:r>
            <a:endParaRPr lang="en-US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9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7752" y="2844792"/>
            <a:ext cx="5148333" cy="4025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4000" dirty="0" smtClean="0"/>
              <a:t>Model Learning Algorithm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95300" y="1384272"/>
            <a:ext cx="3136900" cy="4525963"/>
          </a:xfrm>
        </p:spPr>
        <p:txBody>
          <a:bodyPr/>
          <a:lstStyle/>
          <a:p>
            <a:pPr eaLnBrk="1" hangingPunct="1"/>
            <a:r>
              <a:rPr lang="en-US" dirty="0" smtClean="0"/>
              <a:t>Sum-product:</a:t>
            </a:r>
            <a:endParaRPr lang="zh-CN" altLang="en-US" dirty="0" smtClean="0"/>
          </a:p>
        </p:txBody>
      </p:sp>
      <p:sp>
        <p:nvSpPr>
          <p:cNvPr id="16388" name="Rectangle 5"/>
          <p:cNvSpPr>
            <a:spLocks noChangeArrowheads="1"/>
          </p:cNvSpPr>
          <p:nvPr/>
        </p:nvSpPr>
        <p:spPr bwMode="auto">
          <a:xfrm>
            <a:off x="-309563" y="4248914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3402" y="1399993"/>
            <a:ext cx="6302912" cy="1627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直接箭头连接符 16"/>
          <p:cNvCxnSpPr/>
          <p:nvPr/>
        </p:nvCxnSpPr>
        <p:spPr>
          <a:xfrm rot="16200000" flipV="1">
            <a:off x="3345568" y="4306172"/>
            <a:ext cx="766773" cy="34793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>
            <a:off x="2616168" y="4378338"/>
            <a:ext cx="801677" cy="79374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/>
          <p:cNvCxnSpPr/>
          <p:nvPr/>
        </p:nvCxnSpPr>
        <p:spPr>
          <a:xfrm>
            <a:off x="3871909" y="4484703"/>
            <a:ext cx="569909" cy="39687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/>
          <p:nvPr/>
        </p:nvCxnSpPr>
        <p:spPr>
          <a:xfrm rot="10800000">
            <a:off x="5027635" y="3429000"/>
            <a:ext cx="1057268" cy="365130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16"/>
          <p:cNvCxnSpPr/>
          <p:nvPr/>
        </p:nvCxnSpPr>
        <p:spPr>
          <a:xfrm rot="16200000" flipV="1">
            <a:off x="3382081" y="5401562"/>
            <a:ext cx="766773" cy="34793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6888189" y="3575051"/>
            <a:ext cx="2835246" cy="1789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2400" dirty="0" smtClean="0">
                <a:solidFill>
                  <a:srgbClr val="FF0000"/>
                </a:solidFill>
              </a:rPr>
              <a:t>- Low efficiency!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- Not easy for distributed learning!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TAP Learning Algorithm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85908" y="3100383"/>
            <a:ext cx="5830256" cy="2698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571440" y="1347759"/>
            <a:ext cx="8690093" cy="10223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tx1"/>
                </a:solidFill>
              </a:rPr>
              <a:t>1. Introduce two new variables </a:t>
            </a:r>
            <a:r>
              <a:rPr lang="en-US" sz="2800" i="1" dirty="0" smtClean="0">
                <a:solidFill>
                  <a:schemeClr val="tx1"/>
                </a:solidFill>
              </a:rPr>
              <a:t>r</a:t>
            </a:r>
            <a:r>
              <a:rPr lang="en-US" sz="2800" dirty="0" smtClean="0">
                <a:solidFill>
                  <a:schemeClr val="tx1"/>
                </a:solidFill>
              </a:rPr>
              <a:t> and </a:t>
            </a:r>
            <a:r>
              <a:rPr lang="en-US" sz="2800" i="1" dirty="0" smtClean="0">
                <a:solidFill>
                  <a:schemeClr val="tx1"/>
                </a:solidFill>
              </a:rPr>
              <a:t>a, to </a:t>
            </a:r>
            <a:r>
              <a:rPr lang="en-US" sz="2800" dirty="0" smtClean="0">
                <a:solidFill>
                  <a:schemeClr val="tx1"/>
                </a:solidFill>
              </a:rPr>
              <a:t>replace the original message </a:t>
            </a:r>
            <a:r>
              <a:rPr lang="en-US" sz="2800" i="1" dirty="0" smtClean="0">
                <a:solidFill>
                  <a:schemeClr val="tx1"/>
                </a:solidFill>
              </a:rPr>
              <a:t>m</a:t>
            </a:r>
            <a:r>
              <a:rPr lang="en-US" sz="2800" dirty="0" smtClean="0">
                <a:solidFill>
                  <a:schemeClr val="tx1"/>
                </a:solidFill>
              </a:rPr>
              <a:t>.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4927" y="2370123"/>
            <a:ext cx="8690093" cy="8032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tx1"/>
                </a:solidFill>
              </a:rPr>
              <a:t>2. Design new update rules: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The TAP Learning Algorithm</a:t>
            </a:r>
            <a:endParaRPr lang="zh-CN" altLang="en-US" dirty="0"/>
          </a:p>
        </p:txBody>
      </p:sp>
      <p:pic>
        <p:nvPicPr>
          <p:cNvPr id="3399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2362" y="1311246"/>
            <a:ext cx="6378575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99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2799" y="2722561"/>
            <a:ext cx="3222625" cy="560387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cxnSp>
        <p:nvCxnSpPr>
          <p:cNvPr id="9" name="Straight Arrow Connector 8"/>
          <p:cNvCxnSpPr>
            <a:stCxn id="339972" idx="1"/>
          </p:cNvCxnSpPr>
          <p:nvPr/>
        </p:nvCxnSpPr>
        <p:spPr>
          <a:xfrm rot="10800000" flipV="1">
            <a:off x="4259253" y="3742539"/>
            <a:ext cx="1898676" cy="88104"/>
          </a:xfrm>
          <a:prstGeom prst="straightConnector1">
            <a:avLst/>
          </a:prstGeom>
          <a:ln>
            <a:solidFill>
              <a:srgbClr val="C0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997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7929" y="3508382"/>
            <a:ext cx="2914650" cy="468313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33997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64182" y="4221187"/>
            <a:ext cx="4103687" cy="960437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cxnSp>
        <p:nvCxnSpPr>
          <p:cNvPr id="14" name="Straight Arrow Connector 13"/>
          <p:cNvCxnSpPr>
            <a:stCxn id="339973" idx="1"/>
          </p:cNvCxnSpPr>
          <p:nvPr/>
        </p:nvCxnSpPr>
        <p:spPr>
          <a:xfrm rot="10800000">
            <a:off x="4222740" y="4451364"/>
            <a:ext cx="1241442" cy="250042"/>
          </a:xfrm>
          <a:prstGeom prst="straightConnector1">
            <a:avLst/>
          </a:prstGeom>
          <a:ln>
            <a:solidFill>
              <a:srgbClr val="C0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339971" idx="1"/>
          </p:cNvCxnSpPr>
          <p:nvPr/>
        </p:nvCxnSpPr>
        <p:spPr>
          <a:xfrm rot="10800000" flipV="1">
            <a:off x="4113201" y="3002755"/>
            <a:ext cx="1679598" cy="97628"/>
          </a:xfrm>
          <a:prstGeom prst="straightConnector1">
            <a:avLst/>
          </a:prstGeom>
          <a:ln>
            <a:solidFill>
              <a:srgbClr val="C0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9974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40494" y="5434052"/>
            <a:ext cx="2468563" cy="87947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cxnSp>
        <p:nvCxnSpPr>
          <p:cNvPr id="22" name="Straight Arrow Connector 21"/>
          <p:cNvCxnSpPr>
            <a:stCxn id="339974" idx="1"/>
          </p:cNvCxnSpPr>
          <p:nvPr/>
        </p:nvCxnSpPr>
        <p:spPr>
          <a:xfrm rot="10800000">
            <a:off x="4441818" y="5656294"/>
            <a:ext cx="1898676" cy="217497"/>
          </a:xfrm>
          <a:prstGeom prst="straightConnector1">
            <a:avLst/>
          </a:prstGeom>
          <a:ln>
            <a:solidFill>
              <a:srgbClr val="C0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9975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92799" y="1800118"/>
            <a:ext cx="3724326" cy="75257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cxnSp>
        <p:nvCxnSpPr>
          <p:cNvPr id="27" name="Straight Arrow Connector 26"/>
          <p:cNvCxnSpPr>
            <a:stCxn id="339975" idx="1"/>
          </p:cNvCxnSpPr>
          <p:nvPr/>
        </p:nvCxnSpPr>
        <p:spPr>
          <a:xfrm rot="10800000" flipV="1">
            <a:off x="3711559" y="2176402"/>
            <a:ext cx="2081241" cy="84181"/>
          </a:xfrm>
          <a:prstGeom prst="straightConnector1">
            <a:avLst/>
          </a:prstGeom>
          <a:ln>
            <a:solidFill>
              <a:srgbClr val="C0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39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39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39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39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39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60400" y="1371600"/>
            <a:ext cx="8585200" cy="5257800"/>
          </a:xfrm>
        </p:spPr>
        <p:txBody>
          <a:bodyPr/>
          <a:lstStyle/>
          <a:p>
            <a:r>
              <a:rPr lang="en-US" altLang="zh-CN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Map-Reduce</a:t>
            </a:r>
          </a:p>
          <a:p>
            <a:pPr lvl="1"/>
            <a:r>
              <a:rPr lang="en-US" altLang="zh-CN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Map: (key, value) pairs</a:t>
            </a:r>
          </a:p>
          <a:p>
            <a:pPr lvl="2"/>
            <a:r>
              <a:rPr lang="en-US" altLang="zh-CN" i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</a:t>
            </a:r>
            <a:r>
              <a:rPr lang="en-US" altLang="zh-CN" i="1" baseline="-25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ij</a:t>
            </a:r>
            <a:r>
              <a:rPr lang="en-US" altLang="zh-CN" i="1" baseline="-25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CN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altLang="zh-CN" i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</a:t>
            </a:r>
            <a:r>
              <a:rPr lang="en-US" altLang="zh-CN" i="1" baseline="-25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ij</a:t>
            </a:r>
            <a:r>
              <a:rPr lang="en-US" altLang="zh-CN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CN" dirty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Wingdings" pitchFamily="2" charset="2"/>
              </a:rPr>
              <a:t></a:t>
            </a:r>
            <a:r>
              <a:rPr lang="en-US" altLang="zh-CN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CN" i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</a:t>
            </a:r>
            <a:r>
              <a:rPr lang="en-US" altLang="zh-CN" i="1" baseline="-25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altLang="zh-CN" i="1" baseline="-25000" dirty="0" smtClean="0"/>
              <a:t>*</a:t>
            </a:r>
            <a:r>
              <a:rPr lang="en-US" altLang="zh-CN" i="1" baseline="-25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CN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altLang="zh-CN" i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</a:t>
            </a:r>
            <a:r>
              <a:rPr lang="en-US" altLang="zh-CN" i="1" baseline="-25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ij</a:t>
            </a:r>
            <a:r>
              <a:rPr lang="en-US" altLang="zh-CN" i="1" dirty="0" smtClean="0"/>
              <a:t>; </a:t>
            </a:r>
            <a:r>
              <a:rPr lang="en-US" altLang="zh-CN" i="1" dirty="0" err="1" smtClean="0"/>
              <a:t>e</a:t>
            </a:r>
            <a:r>
              <a:rPr lang="en-US" altLang="zh-CN" i="1" baseline="-25000" dirty="0" err="1" smtClean="0"/>
              <a:t>ij</a:t>
            </a:r>
            <a:r>
              <a:rPr lang="en-US" altLang="zh-CN" i="1" baseline="-25000" dirty="0" smtClean="0"/>
              <a:t> </a:t>
            </a:r>
            <a:r>
              <a:rPr lang="en-US" altLang="zh-CN" i="1" dirty="0" smtClean="0"/>
              <a:t>/</a:t>
            </a:r>
            <a:r>
              <a:rPr lang="en-US" altLang="zh-CN" i="1" dirty="0" err="1" smtClean="0"/>
              <a:t>b</a:t>
            </a:r>
            <a:r>
              <a:rPr lang="en-US" altLang="zh-CN" i="1" baseline="-25000" dirty="0" err="1" smtClean="0"/>
              <a:t>ij</a:t>
            </a:r>
            <a:r>
              <a:rPr lang="en-US" altLang="zh-CN" i="1" dirty="0" smtClean="0"/>
              <a:t> </a:t>
            </a:r>
            <a:r>
              <a:rPr lang="en-US" altLang="zh-CN" dirty="0" smtClean="0">
                <a:sym typeface="Wingdings" pitchFamily="2" charset="2"/>
              </a:rPr>
              <a:t></a:t>
            </a:r>
            <a:r>
              <a:rPr lang="en-US" altLang="zh-CN" i="1" dirty="0" smtClean="0"/>
              <a:t> </a:t>
            </a:r>
            <a:r>
              <a:rPr lang="en-US" altLang="zh-CN" i="1" dirty="0" err="1" smtClean="0"/>
              <a:t>e</a:t>
            </a:r>
            <a:r>
              <a:rPr lang="en-US" altLang="zh-CN" i="1" baseline="-25000" dirty="0" err="1" smtClean="0"/>
              <a:t>i</a:t>
            </a:r>
            <a:r>
              <a:rPr lang="en-US" altLang="zh-CN" i="1" baseline="-25000" dirty="0" smtClean="0"/>
              <a:t>* </a:t>
            </a:r>
            <a:r>
              <a:rPr lang="en-US" altLang="zh-CN" i="1" dirty="0" smtClean="0"/>
              <a:t>/</a:t>
            </a:r>
            <a:r>
              <a:rPr lang="en-US" altLang="zh-CN" i="1" dirty="0" err="1" smtClean="0"/>
              <a:t>b</a:t>
            </a:r>
            <a:r>
              <a:rPr lang="en-US" altLang="zh-CN" i="1" baseline="-25000" dirty="0" err="1" smtClean="0"/>
              <a:t>ij</a:t>
            </a:r>
            <a:r>
              <a:rPr lang="en-US" altLang="zh-CN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</a:t>
            </a:r>
            <a:r>
              <a:rPr lang="en-US" altLang="zh-CN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CN" i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</a:t>
            </a:r>
            <a:r>
              <a:rPr lang="en-US" altLang="zh-CN" i="1" baseline="-25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ij</a:t>
            </a:r>
            <a:r>
              <a:rPr lang="en-US" altLang="zh-CN" i="1" baseline="-25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CN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altLang="zh-CN" i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</a:t>
            </a:r>
            <a:r>
              <a:rPr lang="en-US" altLang="zh-CN" i="1" baseline="-25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ij</a:t>
            </a:r>
            <a:r>
              <a:rPr lang="en-US" altLang="zh-CN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CN" dirty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Wingdings" pitchFamily="2" charset="2"/>
              </a:rPr>
              <a:t></a:t>
            </a:r>
            <a:r>
              <a:rPr lang="en-US" altLang="zh-CN" i="1" dirty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Wingdings" pitchFamily="2" charset="2"/>
              </a:rPr>
              <a:t> </a:t>
            </a:r>
            <a:r>
              <a:rPr lang="en-US" altLang="zh-CN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</a:t>
            </a:r>
            <a:r>
              <a:rPr lang="en-US" altLang="zh-CN" i="1" baseline="-25000" dirty="0" smtClean="0"/>
              <a:t>*</a:t>
            </a:r>
            <a:r>
              <a:rPr lang="en-US" altLang="zh-CN" i="1" baseline="-25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 </a:t>
            </a:r>
            <a:r>
              <a:rPr lang="en-US" altLang="zh-CN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altLang="zh-CN" i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</a:t>
            </a:r>
            <a:r>
              <a:rPr lang="en-US" altLang="zh-CN" i="1" baseline="-25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ij</a:t>
            </a:r>
            <a:r>
              <a:rPr lang="en-US" altLang="zh-CN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.</a:t>
            </a:r>
          </a:p>
          <a:p>
            <a:pPr lvl="1"/>
            <a:r>
              <a:rPr lang="en-US" altLang="zh-CN" dirty="0" smtClean="0"/>
              <a:t>Reduce: (key, value) pairs</a:t>
            </a:r>
          </a:p>
          <a:p>
            <a:pPr lvl="2"/>
            <a:r>
              <a:rPr lang="en-US" altLang="zh-CN" dirty="0" smtClean="0"/>
              <a:t> </a:t>
            </a:r>
            <a:r>
              <a:rPr lang="en-US" altLang="zh-CN" i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</a:t>
            </a:r>
            <a:r>
              <a:rPr lang="en-US" altLang="zh-CN" i="1" baseline="-25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altLang="zh-CN" i="1" baseline="-25000" dirty="0" err="1" smtClean="0"/>
              <a:t>j</a:t>
            </a:r>
            <a:r>
              <a:rPr lang="en-US" altLang="zh-CN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CN" i="1" dirty="0" smtClean="0">
                <a:cs typeface="+mn-cs"/>
              </a:rPr>
              <a:t>/ *</a:t>
            </a:r>
            <a:r>
              <a:rPr lang="en-US" altLang="zh-CN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CN" dirty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Wingdings" pitchFamily="2" charset="2"/>
              </a:rPr>
              <a:t></a:t>
            </a:r>
            <a:r>
              <a:rPr lang="en-US" altLang="zh-CN" i="1" dirty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Wingdings" pitchFamily="2" charset="2"/>
              </a:rPr>
              <a:t> </a:t>
            </a:r>
            <a:r>
              <a:rPr lang="en-US" altLang="zh-CN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new </a:t>
            </a:r>
            <a:r>
              <a:rPr lang="en-US" altLang="zh-CN" i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</a:t>
            </a:r>
            <a:r>
              <a:rPr lang="en-US" altLang="zh-CN" i="1" baseline="-25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altLang="zh-CN" i="1" baseline="-25000" dirty="0" err="1" smtClean="0"/>
              <a:t>j</a:t>
            </a:r>
            <a:r>
              <a:rPr lang="en-US" altLang="zh-CN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</a:t>
            </a:r>
            <a:r>
              <a:rPr lang="en-US" altLang="zh-CN" i="1" dirty="0" smtClean="0">
                <a:cs typeface="+mn-cs"/>
              </a:rPr>
              <a:t> </a:t>
            </a:r>
            <a:r>
              <a:rPr lang="en-US" altLang="zh-CN" i="1" dirty="0" err="1" smtClean="0">
                <a:cs typeface="+mn-cs"/>
              </a:rPr>
              <a:t>e</a:t>
            </a:r>
            <a:r>
              <a:rPr lang="en-US" altLang="zh-CN" i="1" baseline="-25000" dirty="0" err="1" smtClean="0">
                <a:cs typeface="+mn-cs"/>
              </a:rPr>
              <a:t>ij</a:t>
            </a:r>
            <a:r>
              <a:rPr lang="en-US" altLang="zh-CN" i="1" dirty="0" smtClean="0">
                <a:cs typeface="+mn-cs"/>
              </a:rPr>
              <a:t>/* </a:t>
            </a:r>
            <a:r>
              <a:rPr lang="en-US" altLang="zh-CN" sz="2000" b="1" dirty="0" smtClean="0">
                <a:sym typeface="Wingdings" pitchFamily="2" charset="2"/>
              </a:rPr>
              <a:t> </a:t>
            </a:r>
            <a:r>
              <a:rPr lang="en-US" altLang="zh-CN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new</a:t>
            </a:r>
            <a:r>
              <a:rPr lang="en-US" altLang="zh-CN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CN" i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</a:t>
            </a:r>
            <a:r>
              <a:rPr lang="en-US" altLang="zh-CN" i="1" baseline="-25000" dirty="0" err="1" smtClean="0"/>
              <a:t>i</a:t>
            </a:r>
            <a:r>
              <a:rPr lang="en-US" altLang="zh-CN" i="1" baseline="-25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</a:t>
            </a:r>
            <a:endParaRPr lang="en-US" altLang="zh-CN" i="1" baseline="-250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endParaRPr lang="en-US" altLang="zh-CN" sz="1050" dirty="0" smtClean="0"/>
          </a:p>
          <a:p>
            <a:r>
              <a:rPr lang="en-US" altLang="zh-CN" dirty="0" smtClean="0"/>
              <a:t>For the global feature function</a:t>
            </a:r>
          </a:p>
          <a:p>
            <a:pPr>
              <a:buNone/>
            </a:pPr>
            <a:endParaRPr lang="en-US" altLang="zh-CN" dirty="0" smtClean="0"/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3600" dirty="0" smtClean="0"/>
              <a:t>Distributed TAP Learning</a:t>
            </a:r>
          </a:p>
        </p:txBody>
      </p:sp>
      <p:pic>
        <p:nvPicPr>
          <p:cNvPr id="10137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0" y="4633929"/>
            <a:ext cx="8501753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1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dirty="0" smtClean="0"/>
              <a:t>Outline</a:t>
            </a:r>
            <a:endParaRPr lang="zh-CN" altLang="en-US" dirty="0" smtClean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0846" y="1530324"/>
            <a:ext cx="9139237" cy="4595838"/>
          </a:xfrm>
        </p:spPr>
        <p:txBody>
          <a:bodyPr/>
          <a:lstStyle/>
          <a:p>
            <a:pPr marL="342900" lvl="1" indent="-342900" eaLnBrk="1" hangingPunct="1">
              <a:buFontTx/>
              <a:buChar char="•"/>
            </a:pPr>
            <a:r>
              <a:rPr lang="en-US" altLang="zh-CN" sz="3200" dirty="0" smtClean="0"/>
              <a:t>Related Work</a:t>
            </a:r>
            <a:endParaRPr lang="zh-CN" altLang="en-US" sz="3200" dirty="0" smtClean="0"/>
          </a:p>
          <a:p>
            <a:pPr eaLnBrk="1" hangingPunct="1"/>
            <a:r>
              <a:rPr lang="en-US" altLang="zh-CN" dirty="0" smtClean="0"/>
              <a:t>Topical Affinity Propagation </a:t>
            </a:r>
            <a:endParaRPr lang="zh-CN" altLang="en-US" dirty="0" smtClean="0"/>
          </a:p>
          <a:p>
            <a:pPr lvl="1" eaLnBrk="1" hangingPunct="1"/>
            <a:r>
              <a:rPr lang="en-US" altLang="zh-CN" dirty="0" smtClean="0"/>
              <a:t>Topical Factor Graph Model</a:t>
            </a:r>
            <a:endParaRPr lang="zh-CN" altLang="en-US" dirty="0" smtClean="0"/>
          </a:p>
          <a:p>
            <a:pPr lvl="1" eaLnBrk="1" hangingPunct="1"/>
            <a:r>
              <a:rPr lang="en-US" altLang="zh-CN" dirty="0" smtClean="0"/>
              <a:t>Basic TAP Learning</a:t>
            </a:r>
          </a:p>
          <a:p>
            <a:pPr lvl="1" eaLnBrk="1" hangingPunct="1"/>
            <a:r>
              <a:rPr lang="en-US" altLang="zh-CN" dirty="0" smtClean="0"/>
              <a:t>Distributed TAP Learning</a:t>
            </a:r>
            <a:endParaRPr lang="zh-CN" altLang="en-US" dirty="0" smtClean="0"/>
          </a:p>
          <a:p>
            <a:pPr eaLnBrk="1" hangingPunct="1"/>
            <a:r>
              <a:rPr lang="en-US" altLang="zh-CN" dirty="0" smtClean="0">
                <a:solidFill>
                  <a:srgbClr val="FF0000"/>
                </a:solidFill>
              </a:rPr>
              <a:t>Experiments</a:t>
            </a:r>
            <a:endParaRPr lang="zh-CN" altLang="en-US" dirty="0" smtClean="0">
              <a:solidFill>
                <a:srgbClr val="FF0000"/>
              </a:solidFill>
            </a:endParaRPr>
          </a:p>
          <a:p>
            <a:pPr eaLnBrk="1" hangingPunct="1"/>
            <a:r>
              <a:rPr lang="en-US" altLang="zh-CN" dirty="0" smtClean="0"/>
              <a:t>Conclusion &amp; Future Work</a:t>
            </a:r>
          </a:p>
          <a:p>
            <a:pPr eaLnBrk="1" hangingPunct="1"/>
            <a:endParaRPr lang="en-US" altLang="zh-CN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3600" dirty="0" smtClean="0"/>
              <a:t>Experiment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0846" y="1019142"/>
            <a:ext cx="9139237" cy="56610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zh-CN" dirty="0" smtClean="0"/>
              <a:t>Data set: (</a:t>
            </a:r>
            <a:r>
              <a:rPr lang="en-US" altLang="zh-CN" sz="2400" dirty="0" smtClean="0"/>
              <a:t>ArnetMiner.org and Wikipedia)</a:t>
            </a:r>
            <a:endParaRPr lang="en-US" altLang="zh-CN" dirty="0" smtClean="0"/>
          </a:p>
          <a:p>
            <a:pPr lvl="1">
              <a:defRPr/>
            </a:pPr>
            <a:r>
              <a:rPr lang="en-US" b="1" dirty="0" smtClean="0"/>
              <a:t>Coauthor</a:t>
            </a:r>
            <a:r>
              <a:rPr lang="en-US" dirty="0" smtClean="0"/>
              <a:t> dataset</a:t>
            </a:r>
            <a:r>
              <a:rPr lang="zh-CN" altLang="en-US" dirty="0" smtClean="0"/>
              <a:t>：</a:t>
            </a:r>
            <a:r>
              <a:rPr lang="en-US" dirty="0" smtClean="0"/>
              <a:t>640,134 authors and 1,554,643 coauthor relations</a:t>
            </a:r>
          </a:p>
          <a:p>
            <a:pPr lvl="1">
              <a:defRPr/>
            </a:pPr>
            <a:r>
              <a:rPr lang="en-US" b="1" dirty="0" smtClean="0">
                <a:cs typeface="+mn-cs"/>
              </a:rPr>
              <a:t>Citation</a:t>
            </a:r>
            <a:r>
              <a:rPr lang="en-US" dirty="0" smtClean="0">
                <a:cs typeface="+mn-cs"/>
              </a:rPr>
              <a:t> dataset: 2,329,760 papers and 12,710,347 citations between these papers</a:t>
            </a:r>
          </a:p>
          <a:p>
            <a:pPr lvl="1">
              <a:defRPr/>
            </a:pPr>
            <a:r>
              <a:rPr lang="en-US" b="1" dirty="0" smtClean="0">
                <a:cs typeface="+mn-cs"/>
              </a:rPr>
              <a:t>Film</a:t>
            </a:r>
            <a:r>
              <a:rPr lang="en-US" dirty="0" smtClean="0">
                <a:cs typeface="+mn-cs"/>
              </a:rPr>
              <a:t> dataset: 18,518 films, 7,211 directors, 10,128 actors, and 9,784 writers </a:t>
            </a:r>
          </a:p>
          <a:p>
            <a:pPr>
              <a:defRPr/>
            </a:pPr>
            <a:r>
              <a:rPr lang="en-US" altLang="zh-CN" dirty="0" smtClean="0">
                <a:cs typeface="+mn-cs"/>
              </a:rPr>
              <a:t>Evaluation measures</a:t>
            </a:r>
          </a:p>
          <a:p>
            <a:pPr lvl="1">
              <a:defRPr/>
            </a:pPr>
            <a:r>
              <a:rPr lang="en-US" altLang="zh-CN" dirty="0" smtClean="0">
                <a:cs typeface="+mn-cs"/>
              </a:rPr>
              <a:t>CPU time</a:t>
            </a:r>
          </a:p>
          <a:p>
            <a:pPr lvl="1">
              <a:defRPr/>
            </a:pPr>
            <a:r>
              <a:rPr lang="en-US" altLang="zh-CN" dirty="0" smtClean="0">
                <a:cs typeface="+mn-cs"/>
              </a:rPr>
              <a:t>Case study</a:t>
            </a:r>
          </a:p>
          <a:p>
            <a:pPr lvl="1">
              <a:defRPr/>
            </a:pPr>
            <a:r>
              <a:rPr lang="en-US" altLang="zh-CN" dirty="0" smtClean="0">
                <a:cs typeface="+mn-cs"/>
              </a:rPr>
              <a:t>Application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Scalability Performance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5648" y="2114532"/>
            <a:ext cx="7412139" cy="2454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Speedup results</a:t>
            </a:r>
            <a:endParaRPr lang="en-US" dirty="0"/>
          </a:p>
        </p:txBody>
      </p:sp>
      <p:pic>
        <p:nvPicPr>
          <p:cNvPr id="139266" name="Picture 2" descr="C:\Users\sonic\Documents\campus\dna\infgraph\submitted\infgraph\Figures\scaleup.ep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19200"/>
            <a:ext cx="4746625" cy="3785616"/>
          </a:xfrm>
          <a:prstGeom prst="rect">
            <a:avLst/>
          </a:prstGeom>
          <a:noFill/>
        </p:spPr>
      </p:pic>
      <p:pic>
        <p:nvPicPr>
          <p:cNvPr id="139267" name="Picture 3" descr="C:\Users\sonic\Documents\campus\dna\infgraph\submitted\infgraph\Figures\speedup.ep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0829" y="2667000"/>
            <a:ext cx="5185171" cy="3863064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571440" y="5108598"/>
            <a:ext cx="3651300" cy="5842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Speedup vs. Dataset size</a:t>
            </a:r>
          </a:p>
        </p:txBody>
      </p:sp>
      <p:sp>
        <p:nvSpPr>
          <p:cNvPr id="8" name="Rectangle 7"/>
          <p:cNvSpPr/>
          <p:nvPr/>
        </p:nvSpPr>
        <p:spPr>
          <a:xfrm>
            <a:off x="5245104" y="1822428"/>
            <a:ext cx="4478331" cy="5842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 Speedup vs. #Computer nodes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Influential nodes on different topics</a:t>
            </a:r>
            <a:endParaRPr lang="zh-CN" altLang="en-US" dirty="0"/>
          </a:p>
        </p:txBody>
      </p:sp>
      <p:pic>
        <p:nvPicPr>
          <p:cNvPr id="737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" y="1201779"/>
            <a:ext cx="89154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 smtClean="0"/>
              <a:t>Social Influence Sub-graph on “Data mining”</a:t>
            </a:r>
            <a:endParaRPr lang="zh-CN" alt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3" descr="graph-T16_sub0_nameandstrength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9135" y="1165194"/>
            <a:ext cx="7375626" cy="524473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</a:t>
            </a:r>
            <a:r>
              <a:rPr lang="en-US" sz="2800" dirty="0" smtClean="0"/>
              <a:t>—Expert Finding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0905" y="5583267"/>
            <a:ext cx="7121551" cy="876312"/>
          </a:xfrm>
        </p:spPr>
        <p:txBody>
          <a:bodyPr/>
          <a:lstStyle/>
          <a:p>
            <a:pPr>
              <a:buNone/>
            </a:pPr>
            <a:r>
              <a:rPr lang="en-US" sz="2800" dirty="0" smtClean="0">
                <a:solidFill>
                  <a:srgbClr val="0000DC"/>
                </a:solidFill>
              </a:rPr>
              <a:t>Expert finding data from </a:t>
            </a:r>
            <a:r>
              <a:rPr lang="en-US" sz="2000" dirty="0" smtClean="0">
                <a:solidFill>
                  <a:srgbClr val="0000DC"/>
                </a:solidFill>
              </a:rPr>
              <a:t>(Tang, KDD08; ICDM08)</a:t>
            </a:r>
          </a:p>
          <a:p>
            <a:pPr>
              <a:buNone/>
            </a:pPr>
            <a:r>
              <a:rPr lang="en-US" sz="1800" dirty="0" smtClean="0">
                <a:solidFill>
                  <a:srgbClr val="0000DC"/>
                </a:solidFill>
                <a:hlinkClick r:id="rId2"/>
              </a:rPr>
              <a:t>http://arnetminer.org/lab-datasets/expertfinding/</a:t>
            </a:r>
            <a:r>
              <a:rPr lang="zh-CN" altLang="en-US" sz="1800" dirty="0" smtClean="0">
                <a:solidFill>
                  <a:srgbClr val="0000DC"/>
                </a:solidFill>
              </a:rPr>
              <a:t> </a:t>
            </a:r>
            <a:endParaRPr lang="en-US" sz="1800" dirty="0">
              <a:solidFill>
                <a:srgbClr val="0000DC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49395" y="1201707"/>
            <a:ext cx="6286619" cy="4089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图形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98650" y="4227496"/>
            <a:ext cx="2228850" cy="197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8" descr="clou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000000">
            <a:off x="990600" y="1179495"/>
            <a:ext cx="3384550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Text Box 9"/>
          <p:cNvSpPr txBox="1">
            <a:spLocks noChangeArrowheads="1"/>
          </p:cNvSpPr>
          <p:nvPr/>
        </p:nvSpPr>
        <p:spPr bwMode="auto">
          <a:xfrm>
            <a:off x="1485900" y="1697020"/>
            <a:ext cx="272415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1" dirty="0" smtClean="0"/>
              <a:t>Who is the opinion leader in a community</a:t>
            </a:r>
            <a:endParaRPr lang="zh-CN" altLang="en-US" sz="2000" b="1" dirty="0"/>
          </a:p>
        </p:txBody>
      </p:sp>
      <p:sp>
        <p:nvSpPr>
          <p:cNvPr id="11270" name="Text Box 10"/>
          <p:cNvSpPr txBox="1">
            <a:spLocks noChangeArrowheads="1"/>
          </p:cNvSpPr>
          <p:nvPr/>
        </p:nvSpPr>
        <p:spPr bwMode="auto">
          <a:xfrm>
            <a:off x="412750" y="3936983"/>
            <a:ext cx="18986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 dirty="0" smtClean="0"/>
              <a:t>Marketer Alice</a:t>
            </a:r>
            <a:endParaRPr lang="en-US" altLang="zh-CN" b="1" dirty="0"/>
          </a:p>
        </p:txBody>
      </p:sp>
      <p:sp>
        <p:nvSpPr>
          <p:cNvPr id="33807" name="Rectangle 15"/>
          <p:cNvSpPr>
            <a:spLocks noChangeArrowheads="1"/>
          </p:cNvSpPr>
          <p:nvPr/>
        </p:nvSpPr>
        <p:spPr bwMode="auto">
          <a:xfrm>
            <a:off x="4540250" y="1941495"/>
            <a:ext cx="4292600" cy="40386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809" name="WordArt 17"/>
          <p:cNvSpPr>
            <a:spLocks noChangeArrowheads="1" noChangeShapeType="1" noTextEdit="1"/>
          </p:cNvSpPr>
          <p:nvPr/>
        </p:nvSpPr>
        <p:spPr bwMode="auto">
          <a:xfrm>
            <a:off x="660400" y="2246295"/>
            <a:ext cx="908050" cy="1066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?</a:t>
            </a:r>
          </a:p>
        </p:txBody>
      </p:sp>
      <p:pic>
        <p:nvPicPr>
          <p:cNvPr id="11278" name="Picture 14" descr="C:\Users\sonic\Documents\campus\dna\infgraph\newsoinf\Figures\example2.jpg"/>
          <p:cNvPicPr>
            <a:picLocks noChangeAspect="1" noChangeArrowheads="1"/>
          </p:cNvPicPr>
          <p:nvPr/>
        </p:nvPicPr>
        <p:blipFill>
          <a:blip r:embed="rId5" cstate="print"/>
          <a:srcRect t="11905" r="58552"/>
          <a:stretch>
            <a:fillRect/>
          </a:stretch>
        </p:blipFill>
        <p:spPr bwMode="auto">
          <a:xfrm>
            <a:off x="4474020" y="1843787"/>
            <a:ext cx="4933566" cy="4212507"/>
          </a:xfrm>
          <a:prstGeom prst="rect">
            <a:avLst/>
          </a:prstGeom>
          <a:noFill/>
        </p:spPr>
      </p:pic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Application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—Influence Maximization</a:t>
            </a:r>
            <a:endParaRPr kumimoji="0" lang="en-US" altLang="zh-CN" sz="36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4368792" y="6021423"/>
            <a:ext cx="514833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altLang="zh-CN" dirty="0" err="1" smtClean="0">
                <a:latin typeface="Times New Roman" pitchFamily="18" charset="0"/>
                <a:cs typeface="Times New Roman" pitchFamily="18" charset="0"/>
              </a:rPr>
              <a:t>Domingos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, 01; Richardson, 02; </a:t>
            </a:r>
            <a:r>
              <a:rPr lang="en-US" altLang="zh-CN" dirty="0" err="1" smtClean="0">
                <a:latin typeface="Times New Roman" pitchFamily="18" charset="0"/>
                <a:cs typeface="Times New Roman" pitchFamily="18" charset="0"/>
              </a:rPr>
              <a:t>Kempe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, 03]</a:t>
            </a:r>
            <a:endParaRPr lang="en-US" altLang="zh-CN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808" name="Text Box 16"/>
          <p:cNvSpPr txBox="1">
            <a:spLocks noChangeArrowheads="1"/>
          </p:cNvSpPr>
          <p:nvPr/>
        </p:nvSpPr>
        <p:spPr bwMode="auto">
          <a:xfrm>
            <a:off x="5975364" y="1604883"/>
            <a:ext cx="164308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 smtClean="0">
                <a:solidFill>
                  <a:srgbClr val="0000CC"/>
                </a:solidFill>
              </a:rPr>
              <a:t>Community</a:t>
            </a:r>
            <a:endParaRPr lang="en-US" altLang="zh-CN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dirty="0" smtClean="0"/>
              <a:t>Outline</a:t>
            </a:r>
            <a:endParaRPr lang="zh-CN" altLang="en-US" dirty="0" smtClean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0846" y="1530324"/>
            <a:ext cx="9139237" cy="4595838"/>
          </a:xfrm>
        </p:spPr>
        <p:txBody>
          <a:bodyPr/>
          <a:lstStyle/>
          <a:p>
            <a:pPr marL="342900" lvl="1" indent="-342900" eaLnBrk="1" hangingPunct="1">
              <a:buFontTx/>
              <a:buChar char="•"/>
            </a:pPr>
            <a:r>
              <a:rPr lang="en-US" altLang="zh-CN" sz="3200" dirty="0" smtClean="0"/>
              <a:t>Related Work</a:t>
            </a:r>
            <a:endParaRPr lang="zh-CN" altLang="en-US" sz="3200" dirty="0" smtClean="0"/>
          </a:p>
          <a:p>
            <a:pPr eaLnBrk="1" hangingPunct="1"/>
            <a:r>
              <a:rPr lang="en-US" altLang="zh-CN" dirty="0" smtClean="0"/>
              <a:t>Topical Affinity Propagation </a:t>
            </a:r>
            <a:endParaRPr lang="zh-CN" altLang="en-US" dirty="0" smtClean="0"/>
          </a:p>
          <a:p>
            <a:pPr lvl="1" eaLnBrk="1" hangingPunct="1"/>
            <a:r>
              <a:rPr lang="en-US" altLang="zh-CN" dirty="0" smtClean="0"/>
              <a:t>Topical Factor Graph Model</a:t>
            </a:r>
            <a:endParaRPr lang="zh-CN" altLang="en-US" dirty="0" smtClean="0"/>
          </a:p>
          <a:p>
            <a:pPr lvl="1" eaLnBrk="1" hangingPunct="1"/>
            <a:r>
              <a:rPr lang="en-US" altLang="zh-CN" dirty="0" smtClean="0"/>
              <a:t>Basic TAP Learning</a:t>
            </a:r>
          </a:p>
          <a:p>
            <a:pPr lvl="1" eaLnBrk="1" hangingPunct="1"/>
            <a:r>
              <a:rPr lang="en-US" altLang="zh-CN" dirty="0" smtClean="0"/>
              <a:t>Distributed TAP Learning</a:t>
            </a:r>
            <a:endParaRPr lang="zh-CN" altLang="en-US" dirty="0" smtClean="0"/>
          </a:p>
          <a:p>
            <a:pPr eaLnBrk="1" hangingPunct="1"/>
            <a:r>
              <a:rPr lang="en-US" altLang="zh-CN" dirty="0" smtClean="0"/>
              <a:t>Experiments</a:t>
            </a:r>
            <a:endParaRPr lang="zh-CN" altLang="en-US" dirty="0" smtClean="0"/>
          </a:p>
          <a:p>
            <a:pPr eaLnBrk="1" hangingPunct="1"/>
            <a:r>
              <a:rPr lang="en-US" altLang="zh-CN" dirty="0" smtClean="0">
                <a:solidFill>
                  <a:srgbClr val="FF0000"/>
                </a:solidFill>
              </a:rPr>
              <a:t>Conclusion &amp; Future Work</a:t>
            </a:r>
          </a:p>
          <a:p>
            <a:pPr eaLnBrk="1" hangingPunct="1"/>
            <a:endParaRPr lang="en-US" altLang="zh-CN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614" y="1123949"/>
            <a:ext cx="9555154" cy="5372143"/>
          </a:xfrm>
        </p:spPr>
        <p:txBody>
          <a:bodyPr/>
          <a:lstStyle/>
          <a:p>
            <a:r>
              <a:rPr lang="en-US" dirty="0" smtClean="0"/>
              <a:t>Formalize a novel problem of </a:t>
            </a:r>
            <a:r>
              <a:rPr lang="en-US" dirty="0" smtClean="0">
                <a:solidFill>
                  <a:srgbClr val="0000DC"/>
                </a:solidFill>
              </a:rPr>
              <a:t>topic-based social influence analysis</a:t>
            </a:r>
            <a:r>
              <a:rPr lang="en-US" dirty="0" smtClean="0"/>
              <a:t>. </a:t>
            </a:r>
          </a:p>
          <a:p>
            <a:r>
              <a:rPr lang="en-US" dirty="0" smtClean="0"/>
              <a:t>Propose a </a:t>
            </a:r>
            <a:r>
              <a:rPr lang="en-US" dirty="0" smtClean="0">
                <a:solidFill>
                  <a:srgbClr val="0000DC"/>
                </a:solidFill>
              </a:rPr>
              <a:t>Topical Factor Graph </a:t>
            </a:r>
            <a:r>
              <a:rPr lang="en-US" dirty="0" smtClean="0"/>
              <a:t>model to describe the problem using a graphical probabilistic model. </a:t>
            </a:r>
          </a:p>
          <a:p>
            <a:r>
              <a:rPr lang="en-US" dirty="0" smtClean="0"/>
              <a:t>Present an </a:t>
            </a:r>
            <a:r>
              <a:rPr lang="en-US" dirty="0" smtClean="0">
                <a:solidFill>
                  <a:srgbClr val="0000DC"/>
                </a:solidFill>
              </a:rPr>
              <a:t>algorithm</a:t>
            </a:r>
            <a:r>
              <a:rPr lang="en-US" dirty="0" smtClean="0"/>
              <a:t> and its distributed version to </a:t>
            </a:r>
            <a:r>
              <a:rPr lang="en-US" dirty="0" smtClean="0">
                <a:solidFill>
                  <a:srgbClr val="0000DC"/>
                </a:solidFill>
              </a:rPr>
              <a:t>efficiently</a:t>
            </a:r>
            <a:r>
              <a:rPr lang="en-US" dirty="0" smtClean="0"/>
              <a:t> train the TFG model. </a:t>
            </a:r>
          </a:p>
          <a:p>
            <a:r>
              <a:rPr lang="en-US" dirty="0" smtClean="0"/>
              <a:t>Experimental results on three different types of data sets demonstrate the </a:t>
            </a:r>
            <a:r>
              <a:rPr lang="en-US" dirty="0" smtClean="0">
                <a:solidFill>
                  <a:srgbClr val="0000DC"/>
                </a:solidFill>
              </a:rPr>
              <a:t>effectiveness and efficiency </a:t>
            </a:r>
            <a:r>
              <a:rPr lang="en-US" dirty="0" smtClean="0"/>
              <a:t>of the proposed approach.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846" y="1311245"/>
            <a:ext cx="9139237" cy="4814917"/>
          </a:xfrm>
        </p:spPr>
        <p:txBody>
          <a:bodyPr/>
          <a:lstStyle/>
          <a:p>
            <a:r>
              <a:rPr lang="en-US" dirty="0" smtClean="0"/>
              <a:t>Model:</a:t>
            </a:r>
          </a:p>
          <a:p>
            <a:pPr lvl="1"/>
            <a:r>
              <a:rPr lang="en-US" dirty="0" smtClean="0"/>
              <a:t>Jointly learn topic distribution and social influence</a:t>
            </a:r>
          </a:p>
          <a:p>
            <a:pPr lvl="1"/>
            <a:r>
              <a:rPr lang="en-US" dirty="0" smtClean="0"/>
              <a:t>Semi-supervised learning</a:t>
            </a:r>
          </a:p>
          <a:p>
            <a:r>
              <a:rPr lang="en-US" dirty="0" smtClean="0"/>
              <a:t>Many other social analysis tasks:</a:t>
            </a:r>
          </a:p>
          <a:p>
            <a:pPr lvl="1"/>
            <a:r>
              <a:rPr lang="en-US" dirty="0" smtClean="0"/>
              <a:t>Influence maximization</a:t>
            </a:r>
          </a:p>
          <a:p>
            <a:pPr lvl="1"/>
            <a:r>
              <a:rPr lang="en-US" dirty="0" smtClean="0"/>
              <a:t>Community influence</a:t>
            </a:r>
          </a:p>
          <a:p>
            <a:pPr lvl="1"/>
            <a:r>
              <a:rPr lang="en-US" dirty="0" smtClean="0"/>
              <a:t>Personality </a:t>
            </a:r>
          </a:p>
          <a:p>
            <a:pPr lvl="1"/>
            <a:r>
              <a:rPr lang="en-US" dirty="0" smtClean="0"/>
              <a:t>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92160" y="2041506"/>
            <a:ext cx="7448653" cy="969943"/>
          </a:xfrm>
        </p:spPr>
        <p:txBody>
          <a:bodyPr/>
          <a:lstStyle/>
          <a:p>
            <a:pPr eaLnBrk="1" hangingPunct="1"/>
            <a:r>
              <a:rPr lang="en-US" altLang="zh-CN" dirty="0" smtClean="0"/>
              <a:t>Thanks!</a:t>
            </a:r>
          </a:p>
        </p:txBody>
      </p:sp>
      <p:sp>
        <p:nvSpPr>
          <p:cNvPr id="5222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812882" y="3063870"/>
            <a:ext cx="6864444" cy="3322683"/>
          </a:xfrm>
        </p:spPr>
        <p:txBody>
          <a:bodyPr/>
          <a:lstStyle/>
          <a:p>
            <a:pPr algn="l" eaLnBrk="1" hangingPunct="1"/>
            <a:r>
              <a:rPr lang="en-US" altLang="zh-CN" dirty="0" smtClean="0"/>
              <a:t>                      Q&amp;A </a:t>
            </a:r>
          </a:p>
          <a:p>
            <a:pPr algn="l" eaLnBrk="1" hangingPunct="1"/>
            <a:r>
              <a:rPr lang="en-US" altLang="zh-CN" sz="2400" dirty="0" smtClean="0"/>
              <a:t>Online resource: (data, codes, tools)</a:t>
            </a:r>
          </a:p>
          <a:p>
            <a:pPr algn="l" eaLnBrk="1" hangingPunct="1"/>
            <a:r>
              <a:rPr lang="en-US" altLang="zh-CN" sz="2400" dirty="0" smtClean="0">
                <a:hlinkClick r:id="rId2"/>
              </a:rPr>
              <a:t>http://arnetminer.org/lab-datasets/soinf/</a:t>
            </a:r>
            <a:r>
              <a:rPr lang="en-US" altLang="zh-CN" sz="2400" dirty="0" smtClean="0"/>
              <a:t> </a:t>
            </a:r>
          </a:p>
          <a:p>
            <a:pPr algn="l" eaLnBrk="1" hangingPunct="1"/>
            <a:endParaRPr lang="en-US" altLang="zh-CN" sz="1600" dirty="0" smtClean="0"/>
          </a:p>
          <a:p>
            <a:pPr algn="l" eaLnBrk="1" hangingPunct="1"/>
            <a:r>
              <a:rPr lang="en-US" altLang="zh-CN" sz="2400" dirty="0" smtClean="0"/>
              <a:t>HP: </a:t>
            </a:r>
            <a:r>
              <a:rPr lang="en-US" altLang="zh-CN" sz="2400" dirty="0" smtClean="0">
                <a:hlinkClick r:id="rId3"/>
              </a:rPr>
              <a:t>http://keg.cs.tsinghua.edu.cn/persons/tj/</a:t>
            </a:r>
            <a:r>
              <a:rPr lang="en-US" altLang="zh-CN" sz="2400" dirty="0" smtClean="0"/>
              <a:t> </a:t>
            </a:r>
          </a:p>
          <a:p>
            <a:pPr algn="l" eaLnBrk="1" hangingPunct="1"/>
            <a:r>
              <a:rPr lang="en-US" altLang="zh-CN" sz="2800" dirty="0" smtClean="0">
                <a:solidFill>
                  <a:srgbClr val="0000DC"/>
                </a:solidFill>
              </a:rPr>
              <a:t>For more information,</a:t>
            </a:r>
          </a:p>
          <a:p>
            <a:pPr algn="l" eaLnBrk="1" hangingPunct="1"/>
            <a:r>
              <a:rPr lang="en-US" altLang="zh-CN" sz="2800" dirty="0" smtClean="0">
                <a:solidFill>
                  <a:srgbClr val="0000DC"/>
                </a:solidFill>
              </a:rPr>
              <a:t>please come to our poster tonight!</a:t>
            </a:r>
            <a:endParaRPr lang="en-US" altLang="zh-CN" sz="2800" dirty="0" smtClean="0">
              <a:solidFill>
                <a:srgbClr val="0000DC"/>
              </a:solidFill>
              <a:hlinkClick r:id="rId3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 smtClean="0"/>
              <a:t>Background</a:t>
            </a:r>
            <a:endParaRPr lang="zh-CN" altLang="en-US" dirty="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311246"/>
            <a:ext cx="8915400" cy="5080032"/>
          </a:xfrm>
        </p:spPr>
        <p:txBody>
          <a:bodyPr/>
          <a:lstStyle/>
          <a:p>
            <a:pPr eaLnBrk="1" hangingPunct="1"/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Social influence </a:t>
            </a:r>
            <a:r>
              <a:rPr lang="en-US" sz="2800" dirty="0" smtClean="0"/>
              <a:t>plays a key role in many (online) social networks:</a:t>
            </a:r>
            <a:endParaRPr lang="en-US" sz="28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 eaLnBrk="1" hangingPunct="1"/>
            <a:r>
              <a:rPr lang="en-US" altLang="zh-CN" sz="2400" dirty="0" smtClean="0"/>
              <a:t>Instant messaging: MSN, </a:t>
            </a:r>
            <a:r>
              <a:rPr lang="en-US" altLang="zh-CN" sz="2400" dirty="0" err="1" smtClean="0"/>
              <a:t>Jaber</a:t>
            </a:r>
            <a:r>
              <a:rPr lang="en-US" altLang="zh-CN" sz="2400" dirty="0" smtClean="0"/>
              <a:t>, Skype</a:t>
            </a:r>
          </a:p>
          <a:p>
            <a:pPr lvl="1" eaLnBrk="1" hangingPunct="1"/>
            <a:r>
              <a:rPr lang="en-US" altLang="zh-CN" sz="2400" dirty="0" smtClean="0"/>
              <a:t>Sharing site: </a:t>
            </a:r>
            <a:r>
              <a:rPr lang="en-US" altLang="zh-CN" sz="2400" dirty="0" err="1" smtClean="0"/>
              <a:t>Flickr</a:t>
            </a:r>
            <a:r>
              <a:rPr lang="en-US" altLang="zh-CN" sz="2400" dirty="0" smtClean="0"/>
              <a:t>, Picasa, </a:t>
            </a:r>
            <a:r>
              <a:rPr lang="en-US" altLang="zh-CN" sz="2400" dirty="0" err="1" smtClean="0"/>
              <a:t>Youtube</a:t>
            </a:r>
            <a:endParaRPr lang="en-US" altLang="zh-CN" sz="2400" dirty="0" smtClean="0"/>
          </a:p>
          <a:p>
            <a:pPr lvl="1" eaLnBrk="1" hangingPunct="1"/>
            <a:r>
              <a:rPr lang="en-US" altLang="zh-CN" sz="2400" dirty="0" smtClean="0"/>
              <a:t>Wikis, blogs, </a:t>
            </a:r>
            <a:r>
              <a:rPr lang="en-US" altLang="zh-CN" sz="2400" dirty="0" err="1" smtClean="0"/>
              <a:t>microblogs</a:t>
            </a:r>
            <a:endParaRPr lang="en-US" altLang="zh-CN" sz="2400" dirty="0" smtClean="0"/>
          </a:p>
          <a:p>
            <a:pPr lvl="1" eaLnBrk="1" hangingPunct="1"/>
            <a:r>
              <a:rPr lang="en-US" altLang="zh-CN" sz="2400" dirty="0" smtClean="0"/>
              <a:t>Collaboration network: DBLP</a:t>
            </a:r>
          </a:p>
          <a:p>
            <a:r>
              <a:rPr lang="en-US" sz="28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Social network analysis has mainly focused on macro-level models</a:t>
            </a:r>
          </a:p>
          <a:p>
            <a:pPr lvl="1"/>
            <a:r>
              <a:rPr lang="en-US" sz="2400" smtClean="0">
                <a:cs typeface="+mn-cs"/>
              </a:rPr>
              <a:t>E.g., </a:t>
            </a:r>
            <a:r>
              <a:rPr lang="en-US" altLang="zh-CN" sz="2400" smtClean="0"/>
              <a:t>degree distribution, community, diameter, etc.</a:t>
            </a:r>
            <a:endParaRPr lang="en-US" sz="240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2800" smtClean="0"/>
              <a:t>Social influence analysis</a:t>
            </a:r>
            <a:endParaRPr lang="en-US" sz="280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 eaLnBrk="1" hangingPunct="1"/>
            <a:r>
              <a:rPr lang="en-US" altLang="zh-CN" sz="2400" smtClean="0">
                <a:solidFill>
                  <a:srgbClr val="0000CC"/>
                </a:solidFill>
              </a:rPr>
              <a:t>Qualitatively</a:t>
            </a:r>
            <a:r>
              <a:rPr lang="en-US" altLang="zh-CN" sz="2400" smtClean="0"/>
              <a:t> measure the </a:t>
            </a:r>
            <a:r>
              <a:rPr lang="en-US" altLang="zh-CN" sz="2400" smtClean="0">
                <a:solidFill>
                  <a:srgbClr val="0000CC"/>
                </a:solidFill>
              </a:rPr>
              <a:t>existence</a:t>
            </a:r>
            <a:r>
              <a:rPr lang="en-US" altLang="zh-CN" sz="2400" smtClean="0"/>
              <a:t> of social influence</a:t>
            </a:r>
          </a:p>
          <a:p>
            <a:pPr lvl="1" eaLnBrk="1" hangingPunct="1"/>
            <a:r>
              <a:rPr lang="en-US" altLang="zh-CN" sz="2400" smtClean="0"/>
              <a:t>No </a:t>
            </a:r>
            <a:r>
              <a:rPr lang="en-US" altLang="zh-CN" sz="2400" smtClean="0">
                <a:solidFill>
                  <a:srgbClr val="0000CC"/>
                </a:solidFill>
              </a:rPr>
              <a:t>quantitative</a:t>
            </a:r>
            <a:r>
              <a:rPr lang="en-US" altLang="zh-CN" sz="2400" smtClean="0"/>
              <a:t> measure of the </a:t>
            </a:r>
            <a:r>
              <a:rPr lang="en-US" altLang="zh-CN" sz="2400" smtClean="0">
                <a:solidFill>
                  <a:srgbClr val="0000CC"/>
                </a:solidFill>
              </a:rPr>
              <a:t>strength</a:t>
            </a:r>
            <a:r>
              <a:rPr lang="en-US" altLang="zh-CN" sz="2400" smtClean="0"/>
              <a:t> of social influence</a:t>
            </a:r>
            <a:endParaRPr lang="zh-CN" altLang="en-US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Influence between individuals</a:t>
            </a:r>
            <a:endParaRPr lang="en-US" dirty="0"/>
          </a:p>
        </p:txBody>
      </p:sp>
      <p:sp>
        <p:nvSpPr>
          <p:cNvPr id="4" name="内容占位符 2"/>
          <p:cNvSpPr txBox="1">
            <a:spLocks/>
          </p:cNvSpPr>
          <p:nvPr/>
        </p:nvSpPr>
        <p:spPr bwMode="auto">
          <a:xfrm>
            <a:off x="495300" y="1274733"/>
            <a:ext cx="8915400" cy="4851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zh-CN" sz="3200" kern="0" dirty="0" smtClean="0">
                <a:latin typeface="+mn-lt"/>
                <a:ea typeface="+mn-ea"/>
              </a:rPr>
              <a:t>Coauthor data</a:t>
            </a:r>
            <a:endParaRPr kumimoji="0" lang="en-US" altLang="zh-CN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altLang="zh-CN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altLang="zh-CN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altLang="zh-CN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zh-CN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 Citation</a:t>
            </a:r>
            <a:r>
              <a:rPr kumimoji="0" lang="en-US" altLang="zh-CN" sz="3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data</a:t>
            </a: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04993"/>
            <a:ext cx="9906000" cy="152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768" y="4268799"/>
            <a:ext cx="9906000" cy="1350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2|10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2|7|13.3|37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7|10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7|17.6|13.4|10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9|1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3.3|3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8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25579</TotalTime>
  <Words>959</Words>
  <Application>Microsoft Office PowerPoint</Application>
  <PresentationFormat>A4 Paper (210x297 mm)</PresentationFormat>
  <Paragraphs>204</Paragraphs>
  <Slides>30</Slides>
  <Notes>15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Default Design</vt:lpstr>
      <vt:lpstr>Social Influence Analysis  in Large-scale Networks</vt:lpstr>
      <vt:lpstr>Motivation</vt:lpstr>
      <vt:lpstr>Example—Influence Maximization</vt:lpstr>
      <vt:lpstr>Topic-based Social Influence Analysis </vt:lpstr>
      <vt:lpstr>Slide 5</vt:lpstr>
      <vt:lpstr>Outline</vt:lpstr>
      <vt:lpstr>Related Work—Social networks and influences</vt:lpstr>
      <vt:lpstr>Related Work—large-scale mining</vt:lpstr>
      <vt:lpstr>Outline</vt:lpstr>
      <vt:lpstr>Topical Factor Graph (TFG) Model</vt:lpstr>
      <vt:lpstr>Topical Factor Graph (TFG)</vt:lpstr>
      <vt:lpstr>How to define (topical) feature functions?</vt:lpstr>
      <vt:lpstr>Model Learning Algorithm</vt:lpstr>
      <vt:lpstr>New TAP Learning Algorithm</vt:lpstr>
      <vt:lpstr>The TAP Learning Algorithm</vt:lpstr>
      <vt:lpstr>Distributed TAP Learning</vt:lpstr>
      <vt:lpstr>Outline</vt:lpstr>
      <vt:lpstr>Experiment</vt:lpstr>
      <vt:lpstr>Scalability Performance</vt:lpstr>
      <vt:lpstr>Speedup results</vt:lpstr>
      <vt:lpstr>Influential nodes on different topics</vt:lpstr>
      <vt:lpstr>Social Influence Sub-graph on “Data mining”</vt:lpstr>
      <vt:lpstr>Application—Expert Finding</vt:lpstr>
      <vt:lpstr>Slide 24</vt:lpstr>
      <vt:lpstr>Outline</vt:lpstr>
      <vt:lpstr>Conclusion</vt:lpstr>
      <vt:lpstr>Future Work</vt:lpstr>
      <vt:lpstr>Thanks!</vt:lpstr>
      <vt:lpstr>Background</vt:lpstr>
      <vt:lpstr>Influence between individuals</vt:lpstr>
    </vt:vector>
  </TitlesOfParts>
  <Company>Tsinghua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Influence Analysis in Large-scale Networks</dc:title>
  <dc:creator>Jie Tang</dc:creator>
  <cp:keywords>Social influence analysis, factor graph model, topic model</cp:keywords>
  <cp:lastModifiedBy>Jie</cp:lastModifiedBy>
  <cp:revision>1261</cp:revision>
  <dcterms:created xsi:type="dcterms:W3CDTF">2006-10-23T13:46:31Z</dcterms:created>
  <dcterms:modified xsi:type="dcterms:W3CDTF">2010-01-05T16:03:40Z</dcterms:modified>
</cp:coreProperties>
</file>